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 varScale="1">
        <p:scale>
          <a:sx n="110" d="100"/>
          <a:sy n="110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5992.9</c:v>
                </c:pt>
                <c:pt idx="3">
                  <c:v>5804.6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C3-45E9-9383-5F5F2BDC8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3864064"/>
        <c:axId val="23865600"/>
        <c:axId val="22175232"/>
      </c:bar3DChart>
      <c:catAx>
        <c:axId val="238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865600"/>
        <c:crosses val="autoZero"/>
        <c:auto val="1"/>
        <c:lblAlgn val="ctr"/>
        <c:lblOffset val="100"/>
        <c:noMultiLvlLbl val="0"/>
      </c:catAx>
      <c:valAx>
        <c:axId val="23865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3864064"/>
        <c:crosses val="autoZero"/>
        <c:crossBetween val="between"/>
      </c:valAx>
      <c:serAx>
        <c:axId val="22175232"/>
        <c:scaling>
          <c:orientation val="minMax"/>
        </c:scaling>
        <c:delete val="1"/>
        <c:axPos val="b"/>
        <c:majorTickMark val="none"/>
        <c:minorTickMark val="none"/>
        <c:tickLblPos val="nextTo"/>
        <c:crossAx val="23865600"/>
        <c:crosses val="autoZero"/>
      </c:serAx>
    </c:plotArea>
    <c:legend>
      <c:legendPos val="b"/>
      <c:layout>
        <c:manualLayout>
          <c:xMode val="edge"/>
          <c:yMode val="edge"/>
          <c:x val="0.31930992190989382"/>
          <c:y val="0.92792901483168533"/>
          <c:w val="0.49861404019047068"/>
          <c:h val="5.88432882457504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B-4BC6-88FA-7EB58E60C4AE}"/>
                </c:ext>
              </c:extLst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B-4BC6-88FA-7EB58E60C4AE}"/>
                </c:ext>
              </c:extLst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B-4BC6-88FA-7EB58E60C4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факт 2020 года</c:v>
                </c:pt>
                <c:pt idx="2">
                  <c:v>Проект 2021 года</c:v>
                </c:pt>
                <c:pt idx="3">
                  <c:v>Проект 2022года</c:v>
                </c:pt>
                <c:pt idx="4">
                  <c:v>Проект 2023года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11643.7</c:v>
                </c:pt>
                <c:pt idx="1">
                  <c:v>15522</c:v>
                </c:pt>
                <c:pt idx="2">
                  <c:v>13786.1</c:v>
                </c:pt>
                <c:pt idx="3">
                  <c:v>5992.9</c:v>
                </c:pt>
                <c:pt idx="4">
                  <c:v>5804.6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FB-4BC6-88FA-7EB58E60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0031232"/>
        <c:axId val="30033024"/>
        <c:axId val="0"/>
      </c:bar3DChart>
      <c:catAx>
        <c:axId val="3003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0033024"/>
        <c:crosses val="autoZero"/>
        <c:auto val="1"/>
        <c:lblAlgn val="ctr"/>
        <c:lblOffset val="100"/>
        <c:noMultiLvlLbl val="0"/>
      </c:catAx>
      <c:valAx>
        <c:axId val="3003302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003123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1-4DB5-B904-028F136E137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1-4DB5-B904-028F136E137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1-4DB5-B904-028F136E137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1-4DB5-B904-028F136E137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61-4DB5-B904-028F136E137C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61-4DB5-B904-028F136E137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17,7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1-4DB5-B904-028F136E137C}"/>
                </c:ext>
              </c:extLst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61-4DB5-B904-028F136E137C}"/>
                </c:ext>
              </c:extLst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73,5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61-4DB5-B904-028F136E137C}"/>
                </c:ext>
              </c:extLst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0,1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61-4DB5-B904-028F136E137C}"/>
                </c:ext>
              </c:extLst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61-4DB5-B904-028F136E137C}"/>
                </c:ext>
              </c:extLst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61-4DB5-B904-028F136E13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Налоги на  доходы физических лиц - 1035.0</c:v>
                </c:pt>
                <c:pt idx="1">
                  <c:v>налоги на совокупный доход -238.8</c:v>
                </c:pt>
                <c:pt idx="2">
                  <c:v>налоги на имущество -2028.4</c:v>
                </c:pt>
                <c:pt idx="3">
                  <c:v>государственная пошлина -1.1</c:v>
                </c:pt>
                <c:pt idx="4">
                  <c:v>неналоговые доходы -82.9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</c:v>
                </c:pt>
                <c:pt idx="1">
                  <c:v>238.8</c:v>
                </c:pt>
                <c:pt idx="2" formatCode="#,##0.0">
                  <c:v>2028.4</c:v>
                </c:pt>
                <c:pt idx="3" formatCode="0.0">
                  <c:v>1.1000000000000001</c:v>
                </c:pt>
                <c:pt idx="4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C61-4DB5-B904-028F136E13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0729675977804871"/>
          <c:w val="0.95694444444444449"/>
          <c:h val="0.635907263113215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7-4B94-92B1-6818C5AED408}"/>
                </c:ext>
              </c:extLst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94-92B1-6818C5AED408}"/>
                </c:ext>
              </c:extLst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7-4B94-92B1-6818C5AED408}"/>
                </c:ext>
              </c:extLst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7-4B94-92B1-6818C5AED408}"/>
                </c:ext>
              </c:extLst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7-4B94-92B1-6818C5AED4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                                       2018 год</c:v>
                </c:pt>
                <c:pt idx="1">
                  <c:v>факт                                        2019 год</c:v>
                </c:pt>
                <c:pt idx="2">
                  <c:v>проект                                           2021 год</c:v>
                </c:pt>
                <c:pt idx="3">
                  <c:v>проект                                        2022  год</c:v>
                </c:pt>
                <c:pt idx="4">
                  <c:v>проект                                    2023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727.7</c:v>
                </c:pt>
                <c:pt idx="1">
                  <c:v>1010.7</c:v>
                </c:pt>
                <c:pt idx="2" formatCode="0.0">
                  <c:v>1035</c:v>
                </c:pt>
                <c:pt idx="3" formatCode="0.0">
                  <c:v>1062</c:v>
                </c:pt>
                <c:pt idx="4" formatCode="General">
                  <c:v>1093.4000000000001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17-4B94-92B1-6818C5AED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9637504"/>
        <c:axId val="79644544"/>
        <c:axId val="0"/>
      </c:bar3DChart>
      <c:catAx>
        <c:axId val="7963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9644544"/>
        <c:crosses val="autoZero"/>
        <c:auto val="1"/>
        <c:lblAlgn val="ctr"/>
        <c:lblOffset val="100"/>
        <c:noMultiLvlLbl val="0"/>
      </c:catAx>
      <c:valAx>
        <c:axId val="796445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96375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07-4898-B8AD-7888A4CC6C4C}"/>
              </c:ext>
            </c:extLst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07-4898-B8AD-7888A4CC6C4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07-4898-B8AD-7888A4CC6C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07-4898-B8AD-7888A4CC6C4C}"/>
              </c:ext>
            </c:extLst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07-4898-B8AD-7888A4CC6C4C}"/>
              </c:ext>
            </c:extLst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07-4898-B8AD-7888A4CC6C4C}"/>
              </c:ext>
            </c:extLst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07-4898-B8AD-7888A4CC6C4C}"/>
              </c:ext>
            </c:extLst>
          </c:dPt>
          <c:dPt>
            <c:idx val="7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07-4898-B8AD-7888A4CC6C4C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07-4898-B8AD-7888A4CC6C4C}"/>
              </c:ext>
            </c:extLst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7-4898-B8AD-7888A4CC6C4C}"/>
                </c:ext>
              </c:extLst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07-4898-B8AD-7888A4CC6C4C}"/>
                </c:ext>
              </c:extLst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7-4898-B8AD-7888A4CC6C4C}"/>
                </c:ext>
              </c:extLst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7-4898-B8AD-7888A4CC6C4C}"/>
                </c:ext>
              </c:extLst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07-4898-B8AD-7888A4CC6C4C}"/>
                </c:ext>
              </c:extLst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07-4898-B8AD-7888A4CC6C4C}"/>
                </c:ext>
              </c:extLst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07-4898-B8AD-7888A4CC6C4C}"/>
                </c:ext>
              </c:extLst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07-4898-B8AD-7888A4CC6C4C}"/>
                </c:ext>
              </c:extLst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07-4898-B8AD-7888A4CC6C4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4990.2</c:v>
                </c:pt>
                <c:pt idx="1">
                  <c:v>207.3</c:v>
                </c:pt>
                <c:pt idx="2">
                  <c:v>2</c:v>
                </c:pt>
                <c:pt idx="3">
                  <c:v>7635.5</c:v>
                </c:pt>
                <c:pt idx="4">
                  <c:v>1</c:v>
                </c:pt>
                <c:pt idx="5">
                  <c:v>246.7</c:v>
                </c:pt>
                <c:pt idx="6">
                  <c:v>1</c:v>
                </c:pt>
                <c:pt idx="7">
                  <c:v>206.6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C07-4898-B8AD-7888A4CC6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14408.1</c:v>
                </c:pt>
                <c:pt idx="1">
                  <c:v>13574.6</c:v>
                </c:pt>
                <c:pt idx="2">
                  <c:v>5626</c:v>
                </c:pt>
                <c:pt idx="3">
                  <c:v>5522.4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2-4851-807D-2856E0736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751.8</c:v>
                </c:pt>
                <c:pt idx="1">
                  <c:v>211.5</c:v>
                </c:pt>
                <c:pt idx="2">
                  <c:v>366.9</c:v>
                </c:pt>
                <c:pt idx="3">
                  <c:v>282.2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2-4851-807D-2856E0736C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7349888"/>
        <c:axId val="89465216"/>
      </c:barChart>
      <c:catAx>
        <c:axId val="873498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465216"/>
        <c:crosses val="autoZero"/>
        <c:auto val="1"/>
        <c:lblAlgn val="ctr"/>
        <c:lblOffset val="100"/>
        <c:noMultiLvlLbl val="0"/>
      </c:catAx>
      <c:valAx>
        <c:axId val="8946521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73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 год проект</c:v>
                </c:pt>
                <c:pt idx="2">
                  <c:v>2022  год проект</c:v>
                </c:pt>
                <c:pt idx="3">
                  <c:v>2023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485.6</c:v>
                </c:pt>
                <c:pt idx="1">
                  <c:v>206.6</c:v>
                </c:pt>
                <c:pt idx="2" formatCode="0.0">
                  <c:v>330.2</c:v>
                </c:pt>
                <c:pt idx="3" formatCode="0.0">
                  <c:v>330.2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8-466B-97AB-629472045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9487616"/>
        <c:axId val="89498752"/>
        <c:axId val="0"/>
      </c:bar3DChart>
      <c:catAx>
        <c:axId val="89487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9498752"/>
        <c:crosses val="autoZero"/>
        <c:auto val="1"/>
        <c:lblAlgn val="ctr"/>
        <c:lblOffset val="100"/>
        <c:noMultiLvlLbl val="0"/>
      </c:catAx>
      <c:valAx>
        <c:axId val="8949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48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06-4261-8CBE-35191B03ACB7}"/>
              </c:ext>
            </c:extLst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06-4261-8CBE-35191B03ACB7}"/>
              </c:ext>
            </c:extLst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06-4261-8CBE-35191B03ACB7}"/>
              </c:ext>
            </c:extLst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06-4261-8CBE-35191B03ACB7}"/>
              </c:ext>
            </c:extLst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06-4261-8CBE-35191B03ACB7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6-4261-8CBE-35191B03ACB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6-4261-8CBE-35191B03ACB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6-4261-8CBE-35191B03ACB7}"/>
                </c:ext>
              </c:extLst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06-4261-8CBE-35191B03ACB7}"/>
                </c:ext>
              </c:extLst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06-4261-8CBE-35191B03AC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факт 2019 год</c:v>
                </c:pt>
                <c:pt idx="1">
                  <c:v>план 2020 год</c:v>
                </c:pt>
                <c:pt idx="2">
                  <c:v>проект 2021 год</c:v>
                </c:pt>
                <c:pt idx="3">
                  <c:v>проект 2022 год</c:v>
                </c:pt>
                <c:pt idx="4">
                  <c:v>проект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1846.9</c:v>
                </c:pt>
                <c:pt idx="1">
                  <c:v>1808.1</c:v>
                </c:pt>
                <c:pt idx="2">
                  <c:v>246.7</c:v>
                </c:pt>
                <c:pt idx="3">
                  <c:v>1741.2</c:v>
                </c:pt>
                <c:pt idx="4">
                  <c:v>2457.6999999999998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06-4261-8CBE-35191B03A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факт</c:v>
                </c:pt>
                <c:pt idx="1">
                  <c:v>2021 год проект</c:v>
                </c:pt>
                <c:pt idx="2">
                  <c:v>2022 год проект</c:v>
                </c:pt>
                <c:pt idx="3">
                  <c:v>2023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5555.7</c:v>
                </c:pt>
                <c:pt idx="1">
                  <c:v>7635.5</c:v>
                </c:pt>
                <c:pt idx="2">
                  <c:v>400.4</c:v>
                </c:pt>
                <c:pt idx="3">
                  <c:v>296.39999999999998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ED-4BB5-BE44-393891982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8196992"/>
        <c:axId val="108198528"/>
        <c:axId val="90937088"/>
      </c:bar3DChart>
      <c:catAx>
        <c:axId val="1081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198528"/>
        <c:crosses val="autoZero"/>
        <c:auto val="1"/>
        <c:lblAlgn val="ctr"/>
        <c:lblOffset val="100"/>
        <c:noMultiLvlLbl val="0"/>
      </c:catAx>
      <c:valAx>
        <c:axId val="10819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96992"/>
        <c:crosses val="autoZero"/>
        <c:crossBetween val="between"/>
      </c:valAx>
      <c:serAx>
        <c:axId val="90937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8198528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21</a:t>
          </a:r>
          <a:r>
            <a:rPr lang="ru-RU" sz="1800" b="1" dirty="0" smtClean="0"/>
            <a:t>-202</a:t>
          </a:r>
          <a:r>
            <a:rPr lang="en-US" sz="1800" b="1" dirty="0" smtClean="0"/>
            <a:t>3</a:t>
          </a:r>
          <a:r>
            <a:rPr lang="ru-RU" sz="1800" b="1" dirty="0" smtClean="0"/>
            <a:t> </a:t>
          </a:r>
          <a:r>
            <a:rPr lang="ru-RU" sz="1800" b="1" dirty="0"/>
            <a:t>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31 июля </a:t>
          </a:r>
          <a:r>
            <a:rPr lang="ru-RU" sz="1400" b="1" i="1" dirty="0" smtClean="0"/>
            <a:t>20</a:t>
          </a:r>
          <a:r>
            <a:rPr lang="en-US" sz="1400" b="1" i="1" dirty="0" smtClean="0"/>
            <a:t>20</a:t>
          </a:r>
          <a:r>
            <a:rPr lang="ru-RU" sz="1400" b="1" i="1" dirty="0" smtClean="0"/>
            <a:t> года</a:t>
          </a:r>
          <a:r>
            <a:rPr lang="ru-RU" sz="1100" b="1" i="1" dirty="0" smtClean="0"/>
            <a:t>)</a:t>
          </a:r>
          <a:endParaRPr lang="ru-RU" sz="1100" b="1" i="1" dirty="0"/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Основные направления бюджетной и налоговой политики Гуково</a:t>
          </a:r>
          <a:r>
            <a:rPr lang="en-US" sz="1800" b="1" dirty="0"/>
            <a:t>-</a:t>
          </a:r>
          <a:r>
            <a:rPr lang="ru-RU" sz="1800" b="1" dirty="0"/>
            <a:t>Гнилушевского сельского поселения на 20</a:t>
          </a:r>
          <a:r>
            <a:rPr lang="en-US" sz="1800" b="1" dirty="0" smtClean="0"/>
            <a:t>21</a:t>
          </a:r>
          <a:r>
            <a:rPr lang="ru-RU" sz="1800" b="1" dirty="0" smtClean="0"/>
            <a:t> </a:t>
          </a:r>
          <a:r>
            <a:rPr lang="ru-RU" sz="1800" b="1" dirty="0"/>
            <a:t>– 20</a:t>
          </a:r>
          <a:r>
            <a:rPr lang="en-US" sz="1800" b="1" dirty="0" smtClean="0"/>
            <a:t>23</a:t>
          </a:r>
          <a:r>
            <a:rPr lang="ru-RU" sz="1800" b="1" dirty="0" smtClean="0"/>
            <a:t> </a:t>
          </a:r>
          <a:r>
            <a:rPr lang="ru-RU" sz="1800" b="1" dirty="0"/>
            <a:t>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</a:t>
          </a:r>
          <a:r>
            <a:rPr lang="en-US" sz="1400" b="1" i="1" dirty="0"/>
            <a:t>10  </a:t>
          </a:r>
          <a:r>
            <a:rPr lang="ru-RU" sz="1400" b="1" i="1" dirty="0"/>
            <a:t>ноября </a:t>
          </a:r>
          <a:r>
            <a:rPr lang="ru-RU" sz="1400" b="1" i="1" dirty="0" smtClean="0"/>
            <a:t>2019 </a:t>
          </a:r>
          <a:r>
            <a:rPr lang="ru-RU" sz="1400" b="1" i="1" dirty="0"/>
            <a:t>года № 85)</a:t>
          </a:r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/>
            <a:t>Муниципальные программы Гуково-Гнилушевского сельского поселения</a:t>
          </a:r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177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>
              <a:solidFill>
                <a:srgbClr val="002060"/>
              </a:solidFill>
            </a:rPr>
            <a:t>эффективное управление расходами</a:t>
          </a: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>
              <a:solidFill>
                <a:srgbClr val="0000CC"/>
              </a:solidFill>
            </a:rPr>
            <a:t>проведение взвешенной долговой политики</a:t>
          </a: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/>
            <a:t>наполняемость бюджета собственными доходами</a:t>
          </a:r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FFC000"/>
              </a:solidFill>
            </a:rPr>
            <a:t>инвестирование в человеческий капитал</a:t>
          </a: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2021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2023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24.12.2019 №76«О 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2020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2021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2022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2021</a:t>
          </a:r>
          <a:r>
            <a:rPr lang="ru-RU" sz="1400" b="0" dirty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2021-2023 </a:t>
          </a:r>
          <a:r>
            <a:rPr lang="ru-RU" sz="1400" b="0" dirty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3" custScaleY="432168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A5426-BA65-42E1-AD89-6DA88BCA9654}" type="pres">
      <dgm:prSet presAssocID="{2CF139DF-F919-44B9-BE84-94047FBAA6FD}" presName="parentText" presStyleLbl="node1" presStyleIdx="1" presStyleCnt="3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2" presStyleCnt="3" custScaleY="266186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2" destOrd="0" parTransId="{C6D9F5B6-D4AE-4798-8F03-C001D5E80900}" sibTransId="{F03356EF-19E4-4782-AD19-48467A0FBE2B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3F8D8FC4-E1C6-4028-B32B-7368241F806B}" srcId="{B7CB83DA-DE11-4100-94FF-F93363731E74}" destId="{2CF139DF-F919-44B9-BE84-94047FBAA6FD}" srcOrd="1" destOrd="0" parTransId="{7FA46836-32CD-481C-9DD8-178272ACAB2F}" sibTransId="{4D840EEA-F1E5-46C9-B4F0-08E7D9FC668B}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B14BADDF-3A66-4631-8C69-6E0DEF1FB597}" type="presParOf" srcId="{1DC32C2F-E681-4023-903C-30959094462E}" destId="{F10A5426-BA65-42E1-AD89-6DA88BCA9654}" srcOrd="2" destOrd="0" presId="urn:microsoft.com/office/officeart/2005/8/layout/vList2"/>
    <dgm:cxn modelId="{F9F76E74-C60F-4768-B113-DB5D28C9F1D9}" type="presParOf" srcId="{1DC32C2F-E681-4023-903C-30959094462E}" destId="{34AAC633-8CAA-434D-BD4E-2DD9837024FF}" srcOrd="3" destOrd="0" presId="urn:microsoft.com/office/officeart/2005/8/layout/vList2"/>
    <dgm:cxn modelId="{F447FB40-2814-4C9D-B5AD-0060E27B6071}" type="presParOf" srcId="{1DC32C2F-E681-4023-903C-30959094462E}" destId="{3142BDDC-A5E9-4E17-A911-2C20813721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7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13 574,6тыс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5 626,0 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2023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5 522,4 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21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3</a:t>
          </a:r>
          <a:r>
            <a:rPr lang="ru-RU" sz="1800" b="1" kern="1200" dirty="0" smtClean="0"/>
            <a:t> </a:t>
          </a:r>
          <a:r>
            <a:rPr lang="ru-RU" sz="1800" b="1" kern="1200" dirty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/>
            <a:t>(Постановление Администрации Гуково-Гнилушевского сельского поселения от 31 июля </a:t>
          </a:r>
          <a:r>
            <a:rPr lang="ru-RU" sz="1400" b="1" i="1" kern="1200" dirty="0" smtClean="0"/>
            <a:t>20</a:t>
          </a:r>
          <a:r>
            <a:rPr lang="en-US" sz="1400" b="1" i="1" kern="1200" dirty="0" smtClean="0"/>
            <a:t>20</a:t>
          </a:r>
          <a:r>
            <a:rPr lang="ru-RU" sz="1400" b="1" i="1" kern="1200" dirty="0" smtClean="0"/>
            <a:t> года</a:t>
          </a:r>
          <a:r>
            <a:rPr lang="ru-RU" sz="1100" b="1" i="1" kern="1200" dirty="0" smtClean="0"/>
            <a:t>)</a:t>
          </a:r>
          <a:endParaRPr lang="ru-RU" sz="1100" b="1" i="1" kern="1200" dirty="0"/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Основные направления бюджетной и налоговой политики Гуково</a:t>
          </a:r>
          <a:r>
            <a:rPr lang="en-US" sz="1800" b="1" kern="1200" dirty="0"/>
            <a:t>-</a:t>
          </a:r>
          <a:r>
            <a:rPr lang="ru-RU" sz="1800" b="1" kern="1200" dirty="0"/>
            <a:t>Гнилушевского сельского поселения на 20</a:t>
          </a:r>
          <a:r>
            <a:rPr lang="en-US" sz="1800" b="1" kern="1200" dirty="0" smtClean="0"/>
            <a:t>21</a:t>
          </a:r>
          <a:r>
            <a:rPr lang="ru-RU" sz="1800" b="1" kern="1200" dirty="0" smtClean="0"/>
            <a:t> </a:t>
          </a:r>
          <a:r>
            <a:rPr lang="ru-RU" sz="1800" b="1" kern="1200" dirty="0"/>
            <a:t>– 20</a:t>
          </a:r>
          <a:r>
            <a:rPr lang="en-US" sz="1800" b="1" kern="1200" dirty="0" smtClean="0"/>
            <a:t>23</a:t>
          </a:r>
          <a:r>
            <a:rPr lang="ru-RU" sz="1800" b="1" kern="1200" dirty="0" smtClean="0"/>
            <a:t> </a:t>
          </a:r>
          <a:r>
            <a:rPr lang="ru-RU" sz="1800" b="1" kern="1200" dirty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/>
            <a:t>(Постановление Администрации Гуково-Гнилушевского сельского поселения от </a:t>
          </a:r>
          <a:r>
            <a:rPr lang="en-US" sz="1400" b="1" i="1" kern="1200" dirty="0"/>
            <a:t>10  </a:t>
          </a:r>
          <a:r>
            <a:rPr lang="ru-RU" sz="1400" b="1" i="1" kern="1200" dirty="0"/>
            <a:t>ноября </a:t>
          </a:r>
          <a:r>
            <a:rPr lang="ru-RU" sz="1400" b="1" i="1" kern="1200" dirty="0" smtClean="0"/>
            <a:t>2019 </a:t>
          </a:r>
          <a:r>
            <a:rPr lang="ru-RU" sz="1400" b="1" i="1" kern="1200" dirty="0"/>
            <a:t>года № 85)</a:t>
          </a: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Муниципальные программы Гуково-Гнилушевского сельского поселения</a:t>
          </a:r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C000"/>
              </a:solidFill>
            </a:rPr>
            <a:t>инвестирование в человеческий капитал</a:t>
          </a: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наполняемость бюджета собственными доходами</a:t>
          </a:r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</a:rPr>
            <a:t>эффективное управление расходами</a:t>
          </a: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00CC"/>
              </a:solidFill>
            </a:rPr>
            <a:t>проведение взвешенной долговой политики</a:t>
          </a: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339443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2021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2023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24.12.2019 №76«О 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2020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2021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2022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5702" y="165702"/>
        <a:ext cx="8525579" cy="3063026"/>
      </dsp:txXfrm>
    </dsp:sp>
    <dsp:sp modelId="{BF0AAF0A-46B3-4D16-A4B0-A6287A6993F5}">
      <dsp:nvSpPr>
        <dsp:cNvPr id="0" name=""/>
        <dsp:cNvSpPr/>
      </dsp:nvSpPr>
      <dsp:spPr>
        <a:xfrm>
          <a:off x="0" y="3395783"/>
          <a:ext cx="8856983" cy="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395783"/>
        <a:ext cx="8856983" cy="8866"/>
      </dsp:txXfrm>
    </dsp:sp>
    <dsp:sp modelId="{F10A5426-BA65-42E1-AD89-6DA88BCA9654}">
      <dsp:nvSpPr>
        <dsp:cNvPr id="0" name=""/>
        <dsp:cNvSpPr/>
      </dsp:nvSpPr>
      <dsp:spPr>
        <a:xfrm flipV="1">
          <a:off x="0" y="3389763"/>
          <a:ext cx="8856983" cy="46333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2262" y="3392025"/>
        <a:ext cx="8852459" cy="41809"/>
      </dsp:txXfrm>
    </dsp:sp>
    <dsp:sp modelId="{3142BDDC-A5E9-4E17-A911-2C2081372108}">
      <dsp:nvSpPr>
        <dsp:cNvPr id="0" name=""/>
        <dsp:cNvSpPr/>
      </dsp:nvSpPr>
      <dsp:spPr>
        <a:xfrm>
          <a:off x="0" y="3453878"/>
          <a:ext cx="8856983" cy="2090737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2021</a:t>
          </a:r>
          <a:r>
            <a:rPr lang="ru-RU" sz="1400" b="0" kern="1200" dirty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2021-2023 </a:t>
          </a:r>
          <a:r>
            <a:rPr lang="ru-RU" sz="1400" b="0" kern="1200" dirty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sp:txBody>
      <dsp:txXfrm>
        <a:off x="102061" y="3555939"/>
        <a:ext cx="8652861" cy="1886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13 574,6тыс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5 626,0 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2023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5 522,4 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0.5923</cdr:y>
    </cdr:from>
    <cdr:to>
      <cdr:x>0.41337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87C76231-D53D-47A3-9B27-005ADBA659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3412036"/>
          <a:ext cx="3528397" cy="2348604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>
                <a:solidFill>
                  <a:srgbClr val="A81B04"/>
                </a:solidFill>
              </a:rPr>
              <a:t> ПРОЕКТ БЮДЖЕТА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21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ГОД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22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И </a:t>
            </a:r>
            <a:r>
              <a:rPr lang="ru-RU" sz="3100" b="1" i="1" dirty="0" smtClean="0">
                <a:solidFill>
                  <a:srgbClr val="A81B04"/>
                </a:solidFill>
              </a:rPr>
              <a:t>202</a:t>
            </a:r>
            <a:r>
              <a:rPr lang="en-US" sz="3100" b="1" i="1" dirty="0" smtClean="0">
                <a:solidFill>
                  <a:srgbClr val="A81B04"/>
                </a:solidFill>
              </a:rPr>
              <a:t>3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ГОДОВ 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6102071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2021-2023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0679601"/>
              </p:ext>
            </p:extLst>
          </p:nvPr>
        </p:nvGraphicFramePr>
        <p:xfrm>
          <a:off x="611560" y="1007610"/>
          <a:ext cx="5979223" cy="17294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0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21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106,6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проекта бюджета поселения на 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sz="240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9924112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в 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9936088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58777"/>
              </p:ext>
            </p:extLst>
          </p:nvPr>
        </p:nvGraphicFramePr>
        <p:xfrm>
          <a:off x="1187624" y="1484783"/>
          <a:ext cx="5904656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10399,9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2654,6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2434,6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2231,1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2343,4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2434,4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207,3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2926" y="5229200"/>
            <a:ext cx="72728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*</a:t>
            </a:r>
            <a:r>
              <a:rPr lang="ru-RU" sz="1100" dirty="0"/>
              <a:t>Объем безвозмездных поступлений в бюджет поселения будет уточнен на основании проекта областного бюджета для рассмотрения ко 2 чтению на </a:t>
            </a:r>
            <a:r>
              <a:rPr lang="ru-RU" sz="1100" dirty="0" smtClean="0"/>
              <a:t>2021год </a:t>
            </a:r>
            <a:r>
              <a:rPr lang="ru-RU" sz="1100" dirty="0"/>
              <a:t>и на плановый период 2021 и </a:t>
            </a:r>
            <a:r>
              <a:rPr lang="ru-RU" sz="1100" dirty="0" smtClean="0"/>
              <a:t>2023годов</a:t>
            </a:r>
            <a:r>
              <a:rPr lang="ru-RU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1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1310436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>	</a:t>
            </a:r>
            <a:br>
              <a:rPr lang="ru-RU" sz="1200" dirty="0">
                <a:effectLst/>
              </a:rPr>
            </a:br>
            <a:r>
              <a:rPr lang="ru-RU" sz="1600" dirty="0">
                <a:solidFill>
                  <a:srgbClr val="006000"/>
                </a:solidFill>
                <a:effectLst/>
              </a:rPr>
              <a:t> </a:t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2021-2023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4148400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год.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2021-2023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5627410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kumimoji="0"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13786,1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5992,9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5804,6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4990,2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3295,1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2718,1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208.0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214.4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495,8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7635,5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400.4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296,4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1.0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246,7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1741,2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2457,7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206,6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330,2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330,2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бюджета поселения на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9734194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36499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7343743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бюджета Гуково-Гнилушевского сельского поселения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1 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2020  год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2 год               </a:t>
            </a:r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3 </a:t>
            </a:r>
            <a:r>
              <a:rPr lang="ru-RU" sz="14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Расходы на социальную политику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6778883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0776047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Расходы на жилищно-коммунальное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8232352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1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1144799"/>
              </p:ext>
            </p:extLst>
          </p:nvPr>
        </p:nvGraphicFramePr>
        <p:xfrm>
          <a:off x="179512" y="764704"/>
          <a:ext cx="7299921" cy="3227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Гуково-Гнилушевского 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 год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13574,6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5626,0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5522,4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2457,7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Развитие физической культуры и спорта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Развитие транспортной системы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494,8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7635,5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Обеспечение</a:t>
                      </a:r>
                      <a:r>
                        <a:rPr lang="ru-RU" sz="1200" baseline="0" dirty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Управление муниципальными финансами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4942,9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3116,2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2403,9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8267731"/>
              </p:ext>
            </p:extLst>
          </p:nvPr>
        </p:nvGraphicFramePr>
        <p:xfrm>
          <a:off x="2195736" y="404664"/>
          <a:ext cx="5760640" cy="49451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0736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1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плановый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Основные приоритеты 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Первоочередные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/>
              <a:t>Особенности составления решения на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1</a:t>
            </a:r>
            <a:r>
              <a:rPr lang="ru-RU" sz="2800" b="1" i="1" u="sng" dirty="0" smtClean="0"/>
              <a:t> </a:t>
            </a:r>
            <a:r>
              <a:rPr lang="ru-RU" sz="2800" b="1" i="1" u="sng" dirty="0"/>
              <a:t>год и на плановый период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2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3</a:t>
            </a:r>
            <a:r>
              <a:rPr lang="ru-RU" sz="2800" b="1" i="1" u="sng" dirty="0" smtClean="0"/>
              <a:t> </a:t>
            </a:r>
            <a:r>
              <a:rPr lang="ru-RU" sz="2800" b="1" i="1" u="sng" dirty="0"/>
              <a:t>годов:</a:t>
            </a:r>
          </a:p>
          <a:p>
            <a:pPr algn="ctr"/>
            <a:endParaRPr lang="ru-RU" b="1" i="1" u="sng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</a:t>
            </a:r>
            <a:r>
              <a:rPr lang="ru-RU" sz="2400" dirty="0"/>
              <a:t>Исходными 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24.12.201</a:t>
            </a:r>
            <a:r>
              <a:rPr lang="en-US" sz="2400" dirty="0" smtClean="0"/>
              <a:t>9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136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20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2020 и </a:t>
            </a:r>
            <a:r>
              <a:rPr lang="ru-RU" sz="2400" dirty="0" smtClean="0"/>
              <a:t>202</a:t>
            </a:r>
            <a:r>
              <a:rPr lang="en-US" sz="24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годов»,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20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решением.</a:t>
            </a:r>
          </a:p>
          <a:p>
            <a:pPr algn="just"/>
            <a:endParaRPr lang="ru-RU" sz="24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бюджета поселения сформированы с учетом выполнения условий соглашения о предоставлении дотации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мер по социально-экономическому развитию и оздоровлению муниципальных финансов поселения из бюджета Красносулинского района,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реализации программы оптимизации расходов бюджета поселения на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1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-202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</a:t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проекта бюджета 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2021-2023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годы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1391673"/>
              </p:ext>
            </p:extLst>
          </p:nvPr>
        </p:nvGraphicFramePr>
        <p:xfrm>
          <a:off x="1331640" y="1484784"/>
          <a:ext cx="5472608" cy="40483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3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13786,1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5992,9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5804,6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3386,2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3338,3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3370,0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10399,9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2654,6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2434,6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всего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13786,1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5992,9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5804,6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 на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</a:t>
            </a:r>
            <a:r>
              <a:rPr lang="ru-RU" sz="1100" b="0" dirty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74934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13 786,1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13 786,1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1 035,0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246,7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238,8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7 635,5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117,5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207,3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1,1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Образование  1,0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10 399,9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206,6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3 018,5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5 489,0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проекта бюджета 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2022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2023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 </a:t>
            </a: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4700167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2022 </a:t>
                      </a:r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5 992,9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5 992,9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1 062,0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1 741,2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238,8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400,4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2 028,4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220,0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1,2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2 654,6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330,2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7,9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2 695,8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06444898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2023 </a:t>
                      </a:r>
                      <a:r>
                        <a:rPr kumimoji="0" lang="ru-RU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5 804,6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5 804,6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1 093,4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2 457,7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238,8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2 028,4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2 434,4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330,2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2 720,3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ПРОЕКТА 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БЮДЖЕТА ПОСЕЛЕНИЯ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3768090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2358</TotalTime>
  <Words>1170</Words>
  <Application>Microsoft Office PowerPoint</Application>
  <PresentationFormat>Экран (4:3)</PresentationFormat>
  <Paragraphs>378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 ПРОЕКТ БЮДЖЕТА  ГУКОВО-ГНИЛУШЕВСКОГО СЕЛЬСКОГО ПОСЕЛЕНИЯ КРАСНОСУЛИНСКОГО РАЙОНА  НА 2021 ГОД  И НА ПЛАНОВЫЙ ПЕРИОД  2022 И 2023 ГОДОВ                                                           </vt:lpstr>
      <vt:lpstr>Основа формирования бюджета поселения на 2021 год и на плановый период 2022 и 2023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предоставлении дотации  мер по социально-экономическому развитию и оздоровлению муниципальных финансов поселения из бюджета Красносулинского района, реализации программы оптимизации расходов бюджета поселения на 2021-2023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проекта бюджета на 2021-2023 годы </vt:lpstr>
      <vt:lpstr>Основные параметры бюджета поселения на 2021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2022 и 2023 годы                                                                                                                                          тыс. рублей</vt:lpstr>
      <vt:lpstr> ДИНАМИКА ДОХОДОВ ПРОЕКТА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2021-2023 годы </vt:lpstr>
      <vt:lpstr>Структура налоговых и неналоговых доходов проекта бюджета поселения на  2021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2021 году</vt:lpstr>
      <vt:lpstr>      </vt:lpstr>
      <vt:lpstr>В целях исполнения требований Соглашения «О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  Установлены запреты на:      - принятие 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2020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250</cp:revision>
  <dcterms:created xsi:type="dcterms:W3CDTF">2016-02-09T11:46:40Z</dcterms:created>
  <dcterms:modified xsi:type="dcterms:W3CDTF">2021-01-28T06:40:48Z</dcterms:modified>
</cp:coreProperties>
</file>