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6FF"/>
    <a:srgbClr val="00FF00"/>
    <a:srgbClr val="FF99FF"/>
    <a:srgbClr val="0000FF"/>
    <a:srgbClr val="27F940"/>
    <a:srgbClr val="FFCCFF"/>
    <a:srgbClr val="CCCC00"/>
    <a:srgbClr val="161FD4"/>
    <a:srgbClr val="861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/>
              <a:t>тыс. рублей</a:t>
            </a:r>
            <a:endParaRPr lang="ru-RU" sz="1100" dirty="0"/>
          </a:p>
        </c:rich>
      </c:tx>
      <c:layout>
        <c:manualLayout>
          <c:xMode val="edge"/>
          <c:yMode val="edge"/>
          <c:x val="0.86703761565519355"/>
          <c:y val="4.4092323075213866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FF99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572027350496E-2"/>
          <c:y val="1.4225778566460647E-2"/>
          <c:w val="0.96793285594529899"/>
          <c:h val="0.895250984289416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1.1378664019410029E-2"/>
                  <c:y val="0.227105664058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23330024262537E-3"/>
                  <c:y val="0.12321690284032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9467.4</c:v>
                </c:pt>
                <c:pt idx="1">
                  <c:v>11643.7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9.6718644164985254E-2"/>
                  <c:y val="-3.382424783852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694317118886434E-2"/>
                  <c:y val="-6.281646027153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9461.6</c:v>
                </c:pt>
                <c:pt idx="1">
                  <c:v>10642.4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048576"/>
        <c:axId val="91070848"/>
        <c:axId val="91054528"/>
      </c:bar3DChart>
      <c:catAx>
        <c:axId val="91048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1070848"/>
        <c:crosses val="autoZero"/>
        <c:auto val="1"/>
        <c:lblAlgn val="ctr"/>
        <c:lblOffset val="100"/>
        <c:noMultiLvlLbl val="0"/>
      </c:catAx>
      <c:valAx>
        <c:axId val="91070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048576"/>
        <c:crosses val="autoZero"/>
        <c:crossBetween val="between"/>
      </c:valAx>
      <c:serAx>
        <c:axId val="91054528"/>
        <c:scaling>
          <c:orientation val="minMax"/>
        </c:scaling>
        <c:delete val="1"/>
        <c:axPos val="b"/>
        <c:majorTickMark val="out"/>
        <c:minorTickMark val="none"/>
        <c:tickLblPos val="nextTo"/>
        <c:crossAx val="91070848"/>
        <c:crosses val="autoZero"/>
      </c:serAx>
    </c:plotArea>
    <c:legend>
      <c:legendPos val="b"/>
      <c:layout>
        <c:manualLayout>
          <c:xMode val="edge"/>
          <c:yMode val="edge"/>
          <c:x val="3.4296235220879961E-2"/>
          <c:y val="3.0603829966605035E-2"/>
          <c:w val="0.28304695535621488"/>
          <c:h val="6.70570469339023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тыс. рублей</a:t>
            </a:r>
            <a:endParaRPr lang="ru-RU" sz="1400" dirty="0"/>
          </a:p>
        </c:rich>
      </c:tx>
      <c:layout>
        <c:manualLayout>
          <c:xMode val="edge"/>
          <c:yMode val="edge"/>
          <c:x val="0.85382661335120469"/>
          <c:y val="5.03912263716729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43230322078908"/>
          <c:y val="0.20871183865573378"/>
          <c:w val="0.85492203375252207"/>
          <c:h val="0.608272601745549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3099.9</c:v>
                </c:pt>
                <c:pt idx="1">
                  <c:v>11643.7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_-* #,##0.0\ _₽_-;\-* #,##0.0\ _₽_-;_-* &quot;-&quot;??\ _₽_-;_-@_-">
                  <c:v>6367.5</c:v>
                </c:pt>
                <c:pt idx="1">
                  <c:v>8593.5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859712"/>
        <c:axId val="19860864"/>
      </c:barChart>
      <c:catAx>
        <c:axId val="1985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860864"/>
        <c:crosses val="autoZero"/>
        <c:auto val="1"/>
        <c:lblAlgn val="ctr"/>
        <c:lblOffset val="100"/>
        <c:noMultiLvlLbl val="0"/>
      </c:catAx>
      <c:valAx>
        <c:axId val="19860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859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458639900226141E-2"/>
          <c:y val="0.92162126286112511"/>
          <c:w val="0.89999990663969176"/>
          <c:h val="7.1987712149630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72222222222222"/>
          <c:y val="2.3784789494934167E-2"/>
          <c:w val="0.59536417322834645"/>
          <c:h val="0.902960985364769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FF"/>
              </a:solidFill>
            </c:spPr>
          </c:dPt>
          <c:dPt>
            <c:idx val="1"/>
            <c:bubble3D val="0"/>
            <c:spPr>
              <a:solidFill>
                <a:srgbClr val="CCCC00"/>
              </a:solidFill>
            </c:spPr>
          </c:dPt>
          <c:dPt>
            <c:idx val="2"/>
            <c:bubble3D val="0"/>
            <c:spPr>
              <a:solidFill>
                <a:srgbClr val="EB53E4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27F94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416666666666671E-2"/>
                  <c:y val="-1.8332482027742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5824857830271213E-2"/>
                  <c:y val="-5.38859503415609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- 1010.7тыс. рублей</c:v>
                </c:pt>
                <c:pt idx="1">
                  <c:v>Акцизы - 0.0 тыс. рублей</c:v>
                </c:pt>
                <c:pt idx="2">
                  <c:v>Налоги на совокупный доход - 174.6 тыс. рублей</c:v>
                </c:pt>
                <c:pt idx="3">
                  <c:v>Налоги на имущество - 131.5 тыс. рублей</c:v>
                </c:pt>
                <c:pt idx="4">
                  <c:v>Государственныя пошлина -1.0  тыс. рублей</c:v>
                </c:pt>
                <c:pt idx="5">
                  <c:v>Доходы от использования имущества - 0.0 тыс. рублей</c:v>
                </c:pt>
                <c:pt idx="6">
                  <c:v>Штрафы - 4.1 тыс. 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1010.7</c:v>
                </c:pt>
                <c:pt idx="1">
                  <c:v>0</c:v>
                </c:pt>
                <c:pt idx="2">
                  <c:v>174.6</c:v>
                </c:pt>
                <c:pt idx="3">
                  <c:v>131.5</c:v>
                </c:pt>
                <c:pt idx="4">
                  <c:v>1</c:v>
                </c:pt>
                <c:pt idx="5" formatCode="0.0">
                  <c:v>0</c:v>
                </c:pt>
                <c:pt idx="6" formatCode="0.0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31800328418793578"/>
          <c:w val="0.36521872265966748"/>
          <c:h val="0.68199671581206422"/>
        </c:manualLayout>
      </c:layout>
      <c:overlay val="0"/>
      <c:txPr>
        <a:bodyPr/>
        <a:lstStyle/>
        <a:p>
          <a:pPr>
            <a:defRPr kern="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23972003499643E-4"/>
          <c:y val="0.12260994459025956"/>
          <c:w val="0.57862368766404204"/>
          <c:h val="0.81790974044911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bubble3D val="0"/>
            <c:spPr>
              <a:solidFill>
                <a:srgbClr val="861879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EB53E4"/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</a:t>
                    </a:r>
                    <a:r>
                      <a:rPr lang="en-US" dirty="0" smtClean="0"/>
                      <a:t>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413057742782152E-2"/>
                  <c:y val="2.98811606882473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092957130358704E-2"/>
                  <c:y val="0.129965296004666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en-US" dirty="0" smtClean="0"/>
                      <a:t>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6,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44203849518808E-2"/>
                  <c:y val="-2.38343540390784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654199475065617E-2"/>
                  <c:y val="-7.6149168853893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9570647419072617E-2"/>
                  <c:y val="-1.0408428113152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4463.3</c:v>
                </c:pt>
                <c:pt idx="1">
                  <c:v>208.2</c:v>
                </c:pt>
                <c:pt idx="2">
                  <c:v>111</c:v>
                </c:pt>
                <c:pt idx="3">
                  <c:v>1496.3</c:v>
                </c:pt>
                <c:pt idx="4">
                  <c:v>987.4</c:v>
                </c:pt>
                <c:pt idx="5">
                  <c:v>2985.9</c:v>
                </c:pt>
                <c:pt idx="6">
                  <c:v>382.9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120483377077862"/>
          <c:y val="3.8441819772528432E-2"/>
          <c:w val="0.35332235371389864"/>
          <c:h val="0.90229892096821229"/>
        </c:manualLayout>
      </c:layout>
      <c:overlay val="0"/>
      <c:txPr>
        <a:bodyPr/>
        <a:lstStyle/>
        <a:p>
          <a:pPr>
            <a:defRPr sz="1400" kern="5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CCCC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117725937428139E-2"/>
          <c:y val="3.6648164633943991E-2"/>
          <c:w val="0.95488227406257187"/>
          <c:h val="0.883409238800306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125.5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3">
                  <c:v>1496.3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25465600"/>
        <c:axId val="25468288"/>
        <c:axId val="0"/>
      </c:bar3DChart>
      <c:catAx>
        <c:axId val="25465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468288"/>
        <c:crosses val="autoZero"/>
        <c:auto val="1"/>
        <c:lblAlgn val="ctr"/>
        <c:lblOffset val="100"/>
        <c:noMultiLvlLbl val="0"/>
      </c:catAx>
      <c:valAx>
        <c:axId val="2546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46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E43E9-21BB-40C8-928D-FDE55041E9C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C4EB3-2539-40B1-B91A-A32CD4E29E33}">
      <dgm:prSet phldrT="[Текст]" custT="1"/>
      <dgm:spPr>
        <a:solidFill>
          <a:schemeClr val="accent6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r>
            <a:rPr lang="ru-RU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dirty="0">
            <a:solidFill>
              <a:srgbClr val="161FD4"/>
            </a:solidFill>
            <a:cs typeface="Andalus" panose="02020603050405020304" pitchFamily="18" charset="-78"/>
          </a:endParaRPr>
        </a:p>
      </dgm:t>
    </dgm:pt>
    <dgm:pt modelId="{B80836C6-3732-4AF8-A194-19B3EF65B35F}" type="parTrans" cxnId="{FAF3A419-A68D-4A1E-A032-EB02CCFD811F}">
      <dgm:prSet/>
      <dgm:spPr/>
      <dgm:t>
        <a:bodyPr/>
        <a:lstStyle/>
        <a:p>
          <a:endParaRPr lang="ru-RU"/>
        </a:p>
      </dgm:t>
    </dgm:pt>
    <dgm:pt modelId="{6F94B074-9279-43DF-919E-77A7A316F8DE}" type="sibTrans" cxnId="{FAF3A419-A68D-4A1E-A032-EB02CCFD811F}">
      <dgm:prSet/>
      <dgm:spPr/>
      <dgm:t>
        <a:bodyPr/>
        <a:lstStyle/>
        <a:p>
          <a:endParaRPr lang="ru-RU"/>
        </a:p>
      </dgm:t>
    </dgm:pt>
    <dgm:pt modelId="{7BA6A762-0E6B-4F97-81DA-04BBA0B2C94D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 anchor="t"/>
        <a:lstStyle/>
        <a:p>
          <a:pPr algn="ctr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2985.9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dirty="0" smtClean="0">
            <a:solidFill>
              <a:schemeClr val="tx2">
                <a:lumMod val="75000"/>
              </a:schemeClr>
            </a:solidFill>
          </a:endParaRPr>
        </a:p>
        <a:p>
          <a:pPr algn="r"/>
          <a:endParaRPr lang="ru-RU" sz="1600" dirty="0" smtClean="0">
            <a:solidFill>
              <a:schemeClr val="tx2">
                <a:lumMod val="75000"/>
              </a:schemeClr>
            </a:solidFill>
          </a:endParaRPr>
        </a:p>
        <a:p>
          <a:pPr algn="l"/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МБУК КСР «БГГСП» -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  1 135,7 тыс. рублей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МБУК «Гуково-</a:t>
          </a:r>
          <a:r>
            <a:rPr lang="ru-RU" sz="1600" i="1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СДК» - 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2 282,2 тыс. рублей</a:t>
          </a:r>
          <a:endParaRPr lang="ru-RU" sz="1600" i="1" dirty="0">
            <a:solidFill>
              <a:schemeClr val="tx2">
                <a:lumMod val="75000"/>
              </a:schemeClr>
            </a:solidFill>
          </a:endParaRPr>
        </a:p>
      </dgm:t>
    </dgm:pt>
    <dgm:pt modelId="{0EE65AB0-7501-4725-9764-AE597777B455}" type="parTrans" cxnId="{43103F63-7A85-4C64-848D-7DBA691069FC}">
      <dgm:prSet/>
      <dgm:spPr/>
      <dgm:t>
        <a:bodyPr/>
        <a:lstStyle/>
        <a:p>
          <a:endParaRPr lang="ru-RU"/>
        </a:p>
      </dgm:t>
    </dgm:pt>
    <dgm:pt modelId="{4A6C73FE-0353-4917-BE9E-9F2975BA00F3}" type="sibTrans" cxnId="{43103F63-7A85-4C64-848D-7DBA691069FC}">
      <dgm:prSet/>
      <dgm:spPr/>
      <dgm:t>
        <a:bodyPr/>
        <a:lstStyle/>
        <a:p>
          <a:endParaRPr lang="ru-RU"/>
        </a:p>
      </dgm:t>
    </dgm:pt>
    <dgm:pt modelId="{4F8AC156-9703-46F3-875C-E32C8630C92C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–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987.4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FD133AB-E849-4113-85CC-138DCC5A2C91}" type="parTrans" cxnId="{5849739B-B443-40B9-8DAD-D6574ECFEA82}">
      <dgm:prSet/>
      <dgm:spPr/>
      <dgm:t>
        <a:bodyPr/>
        <a:lstStyle/>
        <a:p>
          <a:endParaRPr lang="ru-RU"/>
        </a:p>
      </dgm:t>
    </dgm:pt>
    <dgm:pt modelId="{2508E38D-B138-4FD3-B5FE-4DA849398E34}" type="sibTrans" cxnId="{5849739B-B443-40B9-8DAD-D6574ECFEA82}">
      <dgm:prSet/>
      <dgm:spPr/>
      <dgm:t>
        <a:bodyPr/>
        <a:lstStyle/>
        <a:p>
          <a:endParaRPr lang="ru-RU"/>
        </a:p>
      </dgm:t>
    </dgm:pt>
    <dgm:pt modelId="{82533C7B-1062-4D7E-9100-7B54A508C643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                               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1496.3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07F7846-BC34-4317-952E-B7AA2F97EFAC}" type="parTrans" cxnId="{08612949-F916-44C5-BB84-29B4591E1E83}">
      <dgm:prSet/>
      <dgm:spPr/>
      <dgm:t>
        <a:bodyPr/>
        <a:lstStyle/>
        <a:p>
          <a:endParaRPr lang="ru-RU"/>
        </a:p>
      </dgm:t>
    </dgm:pt>
    <dgm:pt modelId="{89B4E727-DD5F-41C0-BF7A-E3D9CC52B48C}" type="sibTrans" cxnId="{08612949-F916-44C5-BB84-29B4591E1E83}">
      <dgm:prSet/>
      <dgm:spPr/>
      <dgm:t>
        <a:bodyPr/>
        <a:lstStyle/>
        <a:p>
          <a:endParaRPr lang="ru-RU"/>
        </a:p>
      </dgm:t>
    </dgm:pt>
    <dgm:pt modelId="{5C47CC22-1C2D-449F-8D64-61EDC8AB3607}">
      <dgm:prSet/>
      <dgm:spPr/>
      <dgm:t>
        <a:bodyPr/>
        <a:lstStyle/>
        <a:p>
          <a:endParaRPr lang="ru-RU"/>
        </a:p>
      </dgm:t>
    </dgm:pt>
    <dgm:pt modelId="{9FC8F9E3-90F7-4392-B38B-DA5D4B196582}" type="parTrans" cxnId="{649E7B0D-F57B-4621-8D72-6C22D860C035}">
      <dgm:prSet/>
      <dgm:spPr/>
      <dgm:t>
        <a:bodyPr/>
        <a:lstStyle/>
        <a:p>
          <a:endParaRPr lang="ru-RU"/>
        </a:p>
      </dgm:t>
    </dgm:pt>
    <dgm:pt modelId="{82C2C981-B07C-45BB-BD66-34455C0BA6BE}" type="sibTrans" cxnId="{649E7B0D-F57B-4621-8D72-6C22D860C035}">
      <dgm:prSet/>
      <dgm:spPr/>
      <dgm:t>
        <a:bodyPr/>
        <a:lstStyle/>
        <a:p>
          <a:endParaRPr lang="ru-RU"/>
        </a:p>
      </dgm:t>
    </dgm:pt>
    <dgm:pt modelId="{6595D6BB-3794-4810-B32E-A008168B39E8}">
      <dgm:prSet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pPr marL="180975" indent="0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382.9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E41B018-9376-43A4-B62F-9DDBD14B8932}" type="parTrans" cxnId="{B4E43AF8-34B2-41CB-99C4-179D18F4C2EE}">
      <dgm:prSet/>
      <dgm:spPr/>
      <dgm:t>
        <a:bodyPr/>
        <a:lstStyle/>
        <a:p>
          <a:endParaRPr lang="ru-RU"/>
        </a:p>
      </dgm:t>
    </dgm:pt>
    <dgm:pt modelId="{A4D8B853-A031-4E68-B10A-C6FB3FFD86C9}" type="sibTrans" cxnId="{B4E43AF8-34B2-41CB-99C4-179D18F4C2EE}">
      <dgm:prSet/>
      <dgm:spPr/>
      <dgm:t>
        <a:bodyPr/>
        <a:lstStyle/>
        <a:p>
          <a:endParaRPr lang="ru-RU"/>
        </a:p>
      </dgm:t>
    </dgm:pt>
    <dgm:pt modelId="{112B4E6E-6785-4ED3-868E-858AB0142239}" type="pres">
      <dgm:prSet presAssocID="{42CE43E9-21BB-40C8-928D-FDE55041E9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4EA6FFA-CC02-4A93-9E7C-CA1BF496CFD1}" type="pres">
      <dgm:prSet presAssocID="{337C4EB3-2539-40B1-B91A-A32CD4E29E33}" presName="singleCycle" presStyleCnt="0"/>
      <dgm:spPr/>
    </dgm:pt>
    <dgm:pt modelId="{E3838600-C0EC-4525-937A-1E2D80575656}" type="pres">
      <dgm:prSet presAssocID="{337C4EB3-2539-40B1-B91A-A32CD4E29E33}" presName="singleCenter" presStyleLbl="node1" presStyleIdx="0" presStyleCnt="5" custScaleX="103448" custScaleY="55307" custLinFactNeighborX="5748" custLinFactNeighborY="-144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71466FF-E194-4624-890B-7AA25F43DD08}" type="pres">
      <dgm:prSet presAssocID="{0EE65AB0-7501-4725-9764-AE597777B455}" presName="Name56" presStyleLbl="parChTrans1D2" presStyleIdx="0" presStyleCnt="4"/>
      <dgm:spPr/>
      <dgm:t>
        <a:bodyPr/>
        <a:lstStyle/>
        <a:p>
          <a:endParaRPr lang="ru-RU"/>
        </a:p>
      </dgm:t>
    </dgm:pt>
    <dgm:pt modelId="{109D5F08-DDDB-4012-80C4-23ADEE989881}" type="pres">
      <dgm:prSet presAssocID="{7BA6A762-0E6B-4F97-81DA-04BBA0B2C94D}" presName="text0" presStyleLbl="node1" presStyleIdx="1" presStyleCnt="5" custScaleX="376112" custScaleY="131384" custRadScaleRad="115568" custRadScaleInc="6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00470-1130-43F5-BBFB-6626C877A64B}" type="pres">
      <dgm:prSet presAssocID="{EFD133AB-E849-4113-85CC-138DCC5A2C91}" presName="Name56" presStyleLbl="parChTrans1D2" presStyleIdx="1" presStyleCnt="4"/>
      <dgm:spPr/>
      <dgm:t>
        <a:bodyPr/>
        <a:lstStyle/>
        <a:p>
          <a:endParaRPr lang="ru-RU"/>
        </a:p>
      </dgm:t>
    </dgm:pt>
    <dgm:pt modelId="{93294500-EAF9-4E2C-BB19-3562131DEBFC}" type="pres">
      <dgm:prSet presAssocID="{4F8AC156-9703-46F3-875C-E32C8630C92C}" presName="text0" presStyleLbl="node1" presStyleIdx="2" presStyleCnt="5" custScaleX="240546" custScaleY="44097" custRadScaleRad="106425" custRadScaleInc="6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5D01D-32C2-41AA-9D2F-BA8F2FD5166C}" type="pres">
      <dgm:prSet presAssocID="{807F7846-BC34-4317-952E-B7AA2F97EFAC}" presName="Name56" presStyleLbl="parChTrans1D2" presStyleIdx="2" presStyleCnt="4"/>
      <dgm:spPr/>
      <dgm:t>
        <a:bodyPr/>
        <a:lstStyle/>
        <a:p>
          <a:endParaRPr lang="ru-RU"/>
        </a:p>
      </dgm:t>
    </dgm:pt>
    <dgm:pt modelId="{15E18A18-6C04-456F-99A8-F3DF6D44ACD1}" type="pres">
      <dgm:prSet presAssocID="{82533C7B-1062-4D7E-9100-7B54A508C643}" presName="text0" presStyleLbl="node1" presStyleIdx="3" presStyleCnt="5" custScaleX="320927" custScaleY="68672" custRadScaleRad="118818" custRadScaleInc="25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923B8-FA76-42A8-8F03-3B6E5D511A44}" type="pres">
      <dgm:prSet presAssocID="{7E41B018-9376-43A4-B62F-9DDBD14B8932}" presName="Name56" presStyleLbl="parChTrans1D2" presStyleIdx="3" presStyleCnt="4"/>
      <dgm:spPr/>
      <dgm:t>
        <a:bodyPr/>
        <a:lstStyle/>
        <a:p>
          <a:endParaRPr lang="ru-RU"/>
        </a:p>
      </dgm:t>
    </dgm:pt>
    <dgm:pt modelId="{42AC4799-B3A9-46CC-8E27-326F374BBCF0}" type="pres">
      <dgm:prSet presAssocID="{6595D6BB-3794-4810-B32E-A008168B39E8}" presName="text0" presStyleLbl="node1" presStyleIdx="4" presStyleCnt="5" custScaleX="378827" custScaleY="56115" custRadScaleRad="107207" custRadScaleInc="-4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508DA2-F99E-47E6-ACB0-0AD515699EA0}" type="presOf" srcId="{337C4EB3-2539-40B1-B91A-A32CD4E29E33}" destId="{E3838600-C0EC-4525-937A-1E2D80575656}" srcOrd="0" destOrd="0" presId="urn:microsoft.com/office/officeart/2008/layout/RadialCluster"/>
    <dgm:cxn modelId="{FAF3A419-A68D-4A1E-A032-EB02CCFD811F}" srcId="{42CE43E9-21BB-40C8-928D-FDE55041E9C7}" destId="{337C4EB3-2539-40B1-B91A-A32CD4E29E33}" srcOrd="0" destOrd="0" parTransId="{B80836C6-3732-4AF8-A194-19B3EF65B35F}" sibTransId="{6F94B074-9279-43DF-919E-77A7A316F8DE}"/>
    <dgm:cxn modelId="{6DFD7006-F321-41CE-852E-C2B75BB4E913}" type="presOf" srcId="{42CE43E9-21BB-40C8-928D-FDE55041E9C7}" destId="{112B4E6E-6785-4ED3-868E-858AB0142239}" srcOrd="0" destOrd="0" presId="urn:microsoft.com/office/officeart/2008/layout/RadialCluster"/>
    <dgm:cxn modelId="{8208B80A-0F82-41E4-BBBD-ECD3FB9E6EF3}" type="presOf" srcId="{0EE65AB0-7501-4725-9764-AE597777B455}" destId="{D71466FF-E194-4624-890B-7AA25F43DD08}" srcOrd="0" destOrd="0" presId="urn:microsoft.com/office/officeart/2008/layout/RadialCluster"/>
    <dgm:cxn modelId="{08612949-F916-44C5-BB84-29B4591E1E83}" srcId="{337C4EB3-2539-40B1-B91A-A32CD4E29E33}" destId="{82533C7B-1062-4D7E-9100-7B54A508C643}" srcOrd="2" destOrd="0" parTransId="{807F7846-BC34-4317-952E-B7AA2F97EFAC}" sibTransId="{89B4E727-DD5F-41C0-BF7A-E3D9CC52B48C}"/>
    <dgm:cxn modelId="{43103F63-7A85-4C64-848D-7DBA691069FC}" srcId="{337C4EB3-2539-40B1-B91A-A32CD4E29E33}" destId="{7BA6A762-0E6B-4F97-81DA-04BBA0B2C94D}" srcOrd="0" destOrd="0" parTransId="{0EE65AB0-7501-4725-9764-AE597777B455}" sibTransId="{4A6C73FE-0353-4917-BE9E-9F2975BA00F3}"/>
    <dgm:cxn modelId="{59A1E4F5-984C-48A4-984F-B804D41605FF}" type="presOf" srcId="{7E41B018-9376-43A4-B62F-9DDBD14B8932}" destId="{533923B8-FA76-42A8-8F03-3B6E5D511A44}" srcOrd="0" destOrd="0" presId="urn:microsoft.com/office/officeart/2008/layout/RadialCluster"/>
    <dgm:cxn modelId="{BDF39557-2A5B-4EC6-BC61-EFBC270274BE}" type="presOf" srcId="{807F7846-BC34-4317-952E-B7AA2F97EFAC}" destId="{0155D01D-32C2-41AA-9D2F-BA8F2FD5166C}" srcOrd="0" destOrd="0" presId="urn:microsoft.com/office/officeart/2008/layout/RadialCluster"/>
    <dgm:cxn modelId="{EB783E2C-ECE5-433F-A367-54FAA3B3DFEE}" type="presOf" srcId="{EFD133AB-E849-4113-85CC-138DCC5A2C91}" destId="{AC500470-1130-43F5-BBFB-6626C877A64B}" srcOrd="0" destOrd="0" presId="urn:microsoft.com/office/officeart/2008/layout/RadialCluster"/>
    <dgm:cxn modelId="{3D7F5DC0-4804-4B55-A741-C3858E7C66AD}" type="presOf" srcId="{7BA6A762-0E6B-4F97-81DA-04BBA0B2C94D}" destId="{109D5F08-DDDB-4012-80C4-23ADEE989881}" srcOrd="0" destOrd="0" presId="urn:microsoft.com/office/officeart/2008/layout/RadialCluster"/>
    <dgm:cxn modelId="{5849739B-B443-40B9-8DAD-D6574ECFEA82}" srcId="{337C4EB3-2539-40B1-B91A-A32CD4E29E33}" destId="{4F8AC156-9703-46F3-875C-E32C8630C92C}" srcOrd="1" destOrd="0" parTransId="{EFD133AB-E849-4113-85CC-138DCC5A2C91}" sibTransId="{2508E38D-B138-4FD3-B5FE-4DA849398E34}"/>
    <dgm:cxn modelId="{649E7B0D-F57B-4621-8D72-6C22D860C035}" srcId="{42CE43E9-21BB-40C8-928D-FDE55041E9C7}" destId="{5C47CC22-1C2D-449F-8D64-61EDC8AB3607}" srcOrd="1" destOrd="0" parTransId="{9FC8F9E3-90F7-4392-B38B-DA5D4B196582}" sibTransId="{82C2C981-B07C-45BB-BD66-34455C0BA6BE}"/>
    <dgm:cxn modelId="{0DEECE18-6B8B-41C2-A342-64459E67CD34}" type="presOf" srcId="{6595D6BB-3794-4810-B32E-A008168B39E8}" destId="{42AC4799-B3A9-46CC-8E27-326F374BBCF0}" srcOrd="0" destOrd="0" presId="urn:microsoft.com/office/officeart/2008/layout/RadialCluster"/>
    <dgm:cxn modelId="{9139F77E-60E2-4B08-B4E8-4FF360EA8AA6}" type="presOf" srcId="{4F8AC156-9703-46F3-875C-E32C8630C92C}" destId="{93294500-EAF9-4E2C-BB19-3562131DEBFC}" srcOrd="0" destOrd="0" presId="urn:microsoft.com/office/officeart/2008/layout/RadialCluster"/>
    <dgm:cxn modelId="{B4E43AF8-34B2-41CB-99C4-179D18F4C2EE}" srcId="{337C4EB3-2539-40B1-B91A-A32CD4E29E33}" destId="{6595D6BB-3794-4810-B32E-A008168B39E8}" srcOrd="3" destOrd="0" parTransId="{7E41B018-9376-43A4-B62F-9DDBD14B8932}" sibTransId="{A4D8B853-A031-4E68-B10A-C6FB3FFD86C9}"/>
    <dgm:cxn modelId="{35786F79-EBE3-479F-9FB6-8F0E10E7173C}" type="presOf" srcId="{82533C7B-1062-4D7E-9100-7B54A508C643}" destId="{15E18A18-6C04-456F-99A8-F3DF6D44ACD1}" srcOrd="0" destOrd="0" presId="urn:microsoft.com/office/officeart/2008/layout/RadialCluster"/>
    <dgm:cxn modelId="{5F7BF660-803E-4334-A6BB-FFE2645E9215}" type="presParOf" srcId="{112B4E6E-6785-4ED3-868E-858AB0142239}" destId="{24EA6FFA-CC02-4A93-9E7C-CA1BF496CFD1}" srcOrd="0" destOrd="0" presId="urn:microsoft.com/office/officeart/2008/layout/RadialCluster"/>
    <dgm:cxn modelId="{CE1D54BE-B53B-4806-B789-C56FA6C4A58D}" type="presParOf" srcId="{24EA6FFA-CC02-4A93-9E7C-CA1BF496CFD1}" destId="{E3838600-C0EC-4525-937A-1E2D80575656}" srcOrd="0" destOrd="0" presId="urn:microsoft.com/office/officeart/2008/layout/RadialCluster"/>
    <dgm:cxn modelId="{78C975C2-A14C-4F4D-BE85-CB8B3EBE55A4}" type="presParOf" srcId="{24EA6FFA-CC02-4A93-9E7C-CA1BF496CFD1}" destId="{D71466FF-E194-4624-890B-7AA25F43DD08}" srcOrd="1" destOrd="0" presId="urn:microsoft.com/office/officeart/2008/layout/RadialCluster"/>
    <dgm:cxn modelId="{C7BCAFC1-68CD-4B9B-9F66-9F107B73B963}" type="presParOf" srcId="{24EA6FFA-CC02-4A93-9E7C-CA1BF496CFD1}" destId="{109D5F08-DDDB-4012-80C4-23ADEE989881}" srcOrd="2" destOrd="0" presId="urn:microsoft.com/office/officeart/2008/layout/RadialCluster"/>
    <dgm:cxn modelId="{CA857F7F-5929-4A78-9409-5C5C5BEB92A0}" type="presParOf" srcId="{24EA6FFA-CC02-4A93-9E7C-CA1BF496CFD1}" destId="{AC500470-1130-43F5-BBFB-6626C877A64B}" srcOrd="3" destOrd="0" presId="urn:microsoft.com/office/officeart/2008/layout/RadialCluster"/>
    <dgm:cxn modelId="{8EB903BC-4BBD-48E0-9F33-3B7928D9C056}" type="presParOf" srcId="{24EA6FFA-CC02-4A93-9E7C-CA1BF496CFD1}" destId="{93294500-EAF9-4E2C-BB19-3562131DEBFC}" srcOrd="4" destOrd="0" presId="urn:microsoft.com/office/officeart/2008/layout/RadialCluster"/>
    <dgm:cxn modelId="{2C2FB3FB-445E-455D-B008-E69158A345A4}" type="presParOf" srcId="{24EA6FFA-CC02-4A93-9E7C-CA1BF496CFD1}" destId="{0155D01D-32C2-41AA-9D2F-BA8F2FD5166C}" srcOrd="5" destOrd="0" presId="urn:microsoft.com/office/officeart/2008/layout/RadialCluster"/>
    <dgm:cxn modelId="{23E2D78A-8596-496E-A9A6-1FC925BD366E}" type="presParOf" srcId="{24EA6FFA-CC02-4A93-9E7C-CA1BF496CFD1}" destId="{15E18A18-6C04-456F-99A8-F3DF6D44ACD1}" srcOrd="6" destOrd="0" presId="urn:microsoft.com/office/officeart/2008/layout/RadialCluster"/>
    <dgm:cxn modelId="{09755541-49B7-44B0-831F-CC115549CE53}" type="presParOf" srcId="{24EA6FFA-CC02-4A93-9E7C-CA1BF496CFD1}" destId="{533923B8-FA76-42A8-8F03-3B6E5D511A44}" srcOrd="7" destOrd="0" presId="urn:microsoft.com/office/officeart/2008/layout/RadialCluster"/>
    <dgm:cxn modelId="{BD398E5F-5E2B-4C97-9988-D292FEBC9B69}" type="presParOf" srcId="{24EA6FFA-CC02-4A93-9E7C-CA1BF496CFD1}" destId="{42AC4799-B3A9-46CC-8E27-326F374BBCF0}" srcOrd="8" destOrd="0" presId="urn:microsoft.com/office/officeart/2008/layout/RadialCluster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38600-C0EC-4525-937A-1E2D80575656}">
      <dsp:nvSpPr>
        <dsp:cNvPr id="0" name=""/>
        <dsp:cNvSpPr/>
      </dsp:nvSpPr>
      <dsp:spPr>
        <a:xfrm>
          <a:off x="4299263" y="2996954"/>
          <a:ext cx="2128339" cy="11378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kern="1200" dirty="0">
            <a:solidFill>
              <a:srgbClr val="161FD4"/>
            </a:solidFill>
            <a:cs typeface="Andalus" panose="02020603050405020304" pitchFamily="18" charset="-78"/>
          </a:endParaRPr>
        </a:p>
      </dsp:txBody>
      <dsp:txXfrm>
        <a:off x="4354810" y="3052501"/>
        <a:ext cx="2017245" cy="1026792"/>
      </dsp:txXfrm>
    </dsp:sp>
    <dsp:sp modelId="{D71466FF-E194-4624-890B-7AA25F43DD08}">
      <dsp:nvSpPr>
        <dsp:cNvPr id="0" name=""/>
        <dsp:cNvSpPr/>
      </dsp:nvSpPr>
      <dsp:spPr>
        <a:xfrm rot="17657759">
          <a:off x="5246455" y="2418058"/>
          <a:ext cx="12702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02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5F08-DDDB-4012-80C4-23ADEE989881}">
      <dsp:nvSpPr>
        <dsp:cNvPr id="0" name=""/>
        <dsp:cNvSpPr/>
      </dsp:nvSpPr>
      <dsp:spPr>
        <a:xfrm>
          <a:off x="3959454" y="28089"/>
          <a:ext cx="5184545" cy="181107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2985.9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МБУК КСР «БГГСП» -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  1 135,7 тыс. рублей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МБУК «Гуково-</a:t>
          </a:r>
          <a:r>
            <a:rPr lang="ru-RU" sz="1600" i="1" kern="1200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СДК» 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2 282,2 тыс. рублей</a:t>
          </a:r>
          <a:endParaRPr lang="ru-RU" sz="1600" i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047863" y="116498"/>
        <a:ext cx="5007727" cy="1634255"/>
      </dsp:txXfrm>
    </dsp:sp>
    <dsp:sp modelId="{AC500470-1130-43F5-BBFB-6626C877A64B}">
      <dsp:nvSpPr>
        <dsp:cNvPr id="0" name=""/>
        <dsp:cNvSpPr/>
      </dsp:nvSpPr>
      <dsp:spPr>
        <a:xfrm rot="2046035">
          <a:off x="6106430" y="4452127"/>
          <a:ext cx="11318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18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4500-EAF9-4E2C-BB19-3562131DEBFC}">
      <dsp:nvSpPr>
        <dsp:cNvPr id="0" name=""/>
        <dsp:cNvSpPr/>
      </dsp:nvSpPr>
      <dsp:spPr>
        <a:xfrm>
          <a:off x="5931961" y="4769415"/>
          <a:ext cx="3315825" cy="60785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–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987.4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61634" y="4799088"/>
        <a:ext cx="3256479" cy="548512"/>
      </dsp:txXfrm>
    </dsp:sp>
    <dsp:sp modelId="{0155D01D-32C2-41AA-9D2F-BA8F2FD5166C}">
      <dsp:nvSpPr>
        <dsp:cNvPr id="0" name=""/>
        <dsp:cNvSpPr/>
      </dsp:nvSpPr>
      <dsp:spPr>
        <a:xfrm rot="12081328">
          <a:off x="3390107" y="2978386"/>
          <a:ext cx="941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14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8A18-6C04-456F-99A8-F3DF6D44ACD1}">
      <dsp:nvSpPr>
        <dsp:cNvPr id="0" name=""/>
        <dsp:cNvSpPr/>
      </dsp:nvSpPr>
      <dsp:spPr>
        <a:xfrm>
          <a:off x="0" y="1860351"/>
          <a:ext cx="4423843" cy="94661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1496.3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6210" y="1906561"/>
        <a:ext cx="4331423" cy="854194"/>
      </dsp:txXfrm>
    </dsp:sp>
    <dsp:sp modelId="{533923B8-FA76-42A8-8F03-3B6E5D511A44}">
      <dsp:nvSpPr>
        <dsp:cNvPr id="0" name=""/>
        <dsp:cNvSpPr/>
      </dsp:nvSpPr>
      <dsp:spPr>
        <a:xfrm rot="9671598">
          <a:off x="3420932" y="4073768"/>
          <a:ext cx="9024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24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C4799-B3A9-46CC-8E27-326F374BBCF0}">
      <dsp:nvSpPr>
        <dsp:cNvPr id="0" name=""/>
        <dsp:cNvSpPr/>
      </dsp:nvSpPr>
      <dsp:spPr>
        <a:xfrm>
          <a:off x="-301630" y="4219228"/>
          <a:ext cx="5221971" cy="77352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8097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382.9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-263870" y="4256988"/>
        <a:ext cx="5146451" cy="698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0.86667</cdr:y>
    </cdr:from>
    <cdr:to>
      <cdr:x>0.36375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1760" y="6021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0.02751</cdr:x>
      <cdr:y>0.794</cdr:y>
    </cdr:from>
    <cdr:to>
      <cdr:x>0.12751</cdr:x>
      <cdr:y>0.92733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520" y="5445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161FD4"/>
              </a:solidFill>
            </a:rPr>
            <a:t>Расходы бюджета всего – 13 013,7 тыс. рублей</a:t>
          </a:r>
          <a:endParaRPr lang="ru-RU" sz="1400" b="1" dirty="0">
            <a:solidFill>
              <a:srgbClr val="161FD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0.84382</cdr:x>
      <cdr:y>0.09051</cdr:y>
    </cdr:from>
    <cdr:to>
      <cdr:x>0.98847</cdr:x>
      <cdr:y>0.22985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0841" y="620688"/>
          <a:ext cx="1296144" cy="95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/>
            <a:t>т</a:t>
          </a:r>
          <a:r>
            <a:rPr lang="ru-RU" sz="1200" b="1" dirty="0" smtClean="0"/>
            <a:t>ыс. рублей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i="1" dirty="0" smtClean="0">
              <a:latin typeface="Arial Narrow" panose="020B0606020202030204" pitchFamily="34" charset="0"/>
            </a:endParaRPr>
          </a:p>
          <a:p>
            <a:endParaRPr lang="ru-RU" i="1" dirty="0">
              <a:latin typeface="Arial Narrow" panose="020B0606020202030204" pitchFamily="34" charset="0"/>
            </a:endParaRPr>
          </a:p>
          <a:p>
            <a:endParaRPr lang="ru-RU" i="1" dirty="0" smtClean="0">
              <a:latin typeface="Arial Narrow" panose="020B0606020202030204" pitchFamily="34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 </a:t>
            </a:r>
          </a:p>
          <a:p>
            <a:endParaRPr lang="ru-RU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</a:t>
            </a:r>
            <a:endParaRPr lang="en-US" b="1" i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Отчет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об исполнении бюджета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 Гуково-Гнилушевского сельского поселения  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Красносулинского района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за 20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19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год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3" y="252412"/>
            <a:ext cx="5327700" cy="391794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651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Итоги исполнения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Гуково-Гнилушевского сельского поселения Красносулинского района за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20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18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– 20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19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годы</a:t>
            </a:r>
            <a:endParaRPr lang="ru-RU" sz="2800" b="1" dirty="0">
              <a:solidFill>
                <a:srgbClr val="7030A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7855695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Доходы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Гуково-Гнилушевского сельского поселения </a:t>
            </a:r>
          </a:p>
          <a:p>
            <a:r>
              <a:rPr lang="ru-RU" sz="1400" b="1" dirty="0"/>
              <a:t>Общий объем доходов:</a:t>
            </a:r>
            <a:endParaRPr lang="ru-RU" sz="1400" dirty="0"/>
          </a:p>
          <a:p>
            <a:r>
              <a:rPr lang="ru-RU" sz="1400" b="1" dirty="0" smtClean="0"/>
              <a:t>20</a:t>
            </a:r>
            <a:r>
              <a:rPr lang="en-US" sz="1400" b="1" dirty="0" smtClean="0"/>
              <a:t>18</a:t>
            </a:r>
            <a:r>
              <a:rPr lang="ru-RU" sz="1400" b="1" dirty="0" smtClean="0"/>
              <a:t> </a:t>
            </a:r>
            <a:r>
              <a:rPr lang="ru-RU" sz="1400" b="1" dirty="0"/>
              <a:t>год – </a:t>
            </a:r>
            <a:r>
              <a:rPr lang="en-US" sz="1400" b="1" dirty="0" smtClean="0"/>
              <a:t>9 467.4 </a:t>
            </a:r>
            <a:r>
              <a:rPr lang="ru-RU" sz="1400" b="1" dirty="0" smtClean="0"/>
              <a:t>тыс</a:t>
            </a:r>
            <a:r>
              <a:rPr lang="ru-RU" sz="1400" b="1" dirty="0"/>
              <a:t>. рублей</a:t>
            </a:r>
            <a:endParaRPr lang="ru-RU" sz="1400" dirty="0"/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9</a:t>
            </a:r>
            <a:r>
              <a:rPr lang="ru-RU" sz="1400" b="1" dirty="0" smtClean="0"/>
              <a:t> </a:t>
            </a:r>
            <a:r>
              <a:rPr lang="ru-RU" sz="1400" b="1" dirty="0"/>
              <a:t>год – </a:t>
            </a:r>
            <a:r>
              <a:rPr lang="en-US" sz="1400" b="1" dirty="0" smtClean="0"/>
              <a:t>11 643.7 </a:t>
            </a:r>
            <a:r>
              <a:rPr lang="ru-RU" sz="1400" b="1" dirty="0" smtClean="0"/>
              <a:t>тыс</a:t>
            </a:r>
            <a:r>
              <a:rPr lang="ru-RU" sz="1400" b="1" dirty="0"/>
              <a:t>. рублей</a:t>
            </a:r>
            <a:endParaRPr lang="ru-RU" sz="1400" dirty="0"/>
          </a:p>
          <a:p>
            <a:pPr marL="0" indent="0" algn="ctr">
              <a:buNone/>
            </a:pPr>
            <a:endParaRPr lang="ru-RU" sz="1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Shruti" panose="020B0502040204020203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6266028"/>
              </p:ext>
            </p:extLst>
          </p:nvPr>
        </p:nvGraphicFramePr>
        <p:xfrm>
          <a:off x="467544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Структура доходов бюджета поселения за 20</a:t>
            </a:r>
            <a:r>
              <a:rPr lang="en-US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19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год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Налоговые и неналоговые доходы – </a:t>
            </a:r>
            <a:r>
              <a:rPr lang="en-US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3050.1  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тыс. рублей</a:t>
            </a:r>
            <a:endParaRPr lang="ru-RU" sz="1400" b="1" dirty="0">
              <a:solidFill>
                <a:srgbClr val="861879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28321249"/>
              </p:ext>
            </p:extLst>
          </p:nvPr>
        </p:nvGraphicFramePr>
        <p:xfrm>
          <a:off x="0" y="836712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24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Расходы бюджета поселения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201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9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год по разделам                             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282145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56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1078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6" y="-10717"/>
            <a:ext cx="3600400" cy="2332064"/>
          </a:xfrm>
          <a:prstGeom prst="rect">
            <a:avLst/>
          </a:prstGeom>
          <a:effectLst>
            <a:softEdge rad="635000"/>
          </a:effectLst>
        </p:spPr>
      </p:pic>
      <p:cxnSp>
        <p:nvCxnSpPr>
          <p:cNvPr id="3" name="Прямая со стрелкой 2"/>
          <p:cNvCxnSpPr/>
          <p:nvPr/>
        </p:nvCxnSpPr>
        <p:spPr>
          <a:xfrm>
            <a:off x="6511560" y="463557"/>
            <a:ext cx="555900" cy="3545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759622" y="463557"/>
            <a:ext cx="751938" cy="9492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4" y="2613430"/>
            <a:ext cx="2736304" cy="186566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33983"/>
            <a:ext cx="2699792" cy="22719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136845"/>
            <a:ext cx="3203846" cy="172115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494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CCFF99"/>
          </a:solidFill>
        </p:spPr>
        <p:txBody>
          <a:bodyPr/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CCFF99"/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3068960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Источники формирования дорожного фонда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1484784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Остатки </a:t>
            </a:r>
            <a:r>
              <a:rPr lang="ru-RU" dirty="0"/>
              <a:t>на </a:t>
            </a:r>
            <a:r>
              <a:rPr lang="ru-RU" dirty="0" smtClean="0"/>
              <a:t>01.01.201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endParaRPr lang="ru-RU" dirty="0"/>
          </a:p>
          <a:p>
            <a:pPr algn="ctr"/>
            <a:r>
              <a:rPr lang="en-US" dirty="0" smtClean="0"/>
              <a:t>0.0</a:t>
            </a:r>
            <a:r>
              <a:rPr lang="ru-RU" dirty="0" smtClean="0"/>
              <a:t>тыс</a:t>
            </a:r>
            <a:r>
              <a:rPr lang="ru-RU" dirty="0" smtClean="0"/>
              <a:t>. рублей)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3295836"/>
            <a:ext cx="31683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Администрация Красносулинского района </a:t>
            </a:r>
            <a:r>
              <a:rPr lang="ru-RU" dirty="0" smtClean="0"/>
              <a:t>(</a:t>
            </a:r>
            <a:r>
              <a:rPr lang="en-US" dirty="0" smtClean="0"/>
              <a:t>1496.3 </a:t>
            </a:r>
            <a:r>
              <a:rPr lang="ru-RU" dirty="0" smtClean="0"/>
              <a:t>тыс</a:t>
            </a:r>
            <a:r>
              <a:rPr lang="ru-RU" dirty="0" smtClean="0"/>
              <a:t>. рублей)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0012" y="4941168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Межбюджетные </a:t>
            </a:r>
            <a:r>
              <a:rPr lang="ru-RU" dirty="0"/>
              <a:t>транс ферты </a:t>
            </a:r>
            <a:r>
              <a:rPr lang="ru-RU" dirty="0" smtClean="0"/>
              <a:t>областного </a:t>
            </a:r>
            <a:r>
              <a:rPr lang="ru-RU" dirty="0"/>
              <a:t>бюджета </a:t>
            </a:r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0.0</a:t>
            </a:r>
            <a:r>
              <a:rPr lang="ru-RU" dirty="0" smtClean="0"/>
              <a:t> 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605872" y="3510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6200000" flipV="1">
            <a:off x="2432752" y="959736"/>
            <a:ext cx="1235576" cy="25737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2468757" y="4020075"/>
            <a:ext cx="1223002" cy="26331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9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r">
              <a:buNone/>
            </a:pPr>
            <a:r>
              <a:rPr lang="ru-RU" b="1" dirty="0" smtClean="0"/>
              <a:t>Расходы дорожного фонда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05377055"/>
              </p:ext>
            </p:extLst>
          </p:nvPr>
        </p:nvGraphicFramePr>
        <p:xfrm>
          <a:off x="107503" y="0"/>
          <a:ext cx="896028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3806501" cy="288032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4798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Жилищное хозяйство</a:t>
            </a:r>
          </a:p>
          <a:p>
            <a:pPr marL="0" indent="0" algn="just">
              <a:buNone/>
            </a:pPr>
            <a:r>
              <a:rPr lang="ru-RU" sz="800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ru-RU" sz="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lang="en-US" sz="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0</a:t>
            </a:r>
            <a:r>
              <a:rPr lang="en-US" sz="1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0.0</a:t>
            </a:r>
            <a:r>
              <a:rPr lang="ru-RU" sz="1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тыс. рублей</a:t>
            </a:r>
          </a:p>
          <a:p>
            <a:pPr marL="0" indent="0" algn="r">
              <a:buNone/>
            </a:pPr>
            <a:endParaRPr lang="ru-RU" sz="12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(расходы бюджета поселения – </a:t>
            </a:r>
            <a:r>
              <a:rPr lang="en-US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0.0</a:t>
            </a: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 </a:t>
            </a: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тыс. рублей)</a:t>
            </a:r>
            <a:endParaRPr lang="ru-RU" sz="1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944" y="3308454"/>
            <a:ext cx="7276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            </a:t>
            </a:r>
            <a:endParaRPr lang="ru-RU" sz="1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3303482" cy="227825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913" b="30894"/>
          <a:stretch/>
        </p:blipFill>
        <p:spPr>
          <a:xfrm>
            <a:off x="4768032" y="4437112"/>
            <a:ext cx="4375968" cy="242088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3060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853</TotalTime>
  <Words>278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ДОРОЖНЫЙ ФОНД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77</cp:revision>
  <dcterms:created xsi:type="dcterms:W3CDTF">2016-06-01T12:10:28Z</dcterms:created>
  <dcterms:modified xsi:type="dcterms:W3CDTF">2021-01-27T12:02:18Z</dcterms:modified>
</cp:coreProperties>
</file>