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80" r:id="rId5"/>
    <p:sldId id="281" r:id="rId6"/>
    <p:sldId id="259" r:id="rId7"/>
    <p:sldId id="260" r:id="rId8"/>
    <p:sldId id="276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82" r:id="rId18"/>
    <p:sldId id="283" r:id="rId19"/>
    <p:sldId id="273" r:id="rId20"/>
    <p:sldId id="277" r:id="rId21"/>
    <p:sldId id="269" r:id="rId22"/>
    <p:sldId id="270" r:id="rId23"/>
    <p:sldId id="271" r:id="rId24"/>
    <p:sldId id="274" r:id="rId25"/>
    <p:sldId id="272" r:id="rId26"/>
    <p:sldId id="275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6000"/>
    <a:srgbClr val="FFFF66"/>
    <a:srgbClr val="860000"/>
    <a:srgbClr val="0000CC"/>
    <a:srgbClr val="008000"/>
    <a:srgbClr val="33CC33"/>
    <a:srgbClr val="FFFFCC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3" autoAdjust="0"/>
    <p:restoredTop sz="97479" autoAdjust="0"/>
  </p:normalViewPr>
  <p:slideViewPr>
    <p:cSldViewPr>
      <p:cViewPr>
        <p:scale>
          <a:sx n="110" d="100"/>
          <a:sy n="110" d="100"/>
        </p:scale>
        <p:origin x="-17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2020  год  факт 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15521.6</c:v>
                </c:pt>
                <c:pt idx="1">
                  <c:v>16235</c:v>
                </c:pt>
                <c:pt idx="2">
                  <c:v>7491.3</c:v>
                </c:pt>
                <c:pt idx="3">
                  <c:v>7588.3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8635392"/>
        <c:axId val="38636928"/>
        <c:axId val="37785600"/>
      </c:bar3DChart>
      <c:catAx>
        <c:axId val="386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8636928"/>
        <c:crosses val="autoZero"/>
        <c:auto val="1"/>
        <c:lblAlgn val="ctr"/>
        <c:lblOffset val="100"/>
        <c:noMultiLvlLbl val="0"/>
      </c:catAx>
      <c:valAx>
        <c:axId val="38636928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crossAx val="38635392"/>
        <c:crosses val="autoZero"/>
        <c:crossBetween val="between"/>
      </c:valAx>
      <c:serAx>
        <c:axId val="37785600"/>
        <c:scaling>
          <c:orientation val="minMax"/>
        </c:scaling>
        <c:delete val="1"/>
        <c:axPos val="b"/>
        <c:majorTickMark val="none"/>
        <c:minorTickMark val="none"/>
        <c:tickLblPos val="nextTo"/>
        <c:crossAx val="38636928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821240348294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3.3804114357663971E-2"/>
                  <c:y val="-5.5115403844017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455393845128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94882050142578E-2"/>
                  <c:y val="1.3778850961004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факт 2020 года</c:v>
                </c:pt>
                <c:pt idx="2">
                  <c:v>2021  года</c:v>
                </c:pt>
                <c:pt idx="3">
                  <c:v> 2022 года</c:v>
                </c:pt>
                <c:pt idx="4">
                  <c:v> 2023 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3050.1</c:v>
                </c:pt>
                <c:pt idx="1">
                  <c:v>3118.8</c:v>
                </c:pt>
                <c:pt idx="2">
                  <c:v>3386.2</c:v>
                </c:pt>
                <c:pt idx="3">
                  <c:v>3338.3</c:v>
                </c:pt>
                <c:pt idx="4">
                  <c:v>3370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37497856"/>
        <c:axId val="37499648"/>
        <c:axId val="0"/>
      </c:bar3DChart>
      <c:catAx>
        <c:axId val="374978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7499648"/>
        <c:crosses val="autoZero"/>
        <c:auto val="1"/>
        <c:lblAlgn val="ctr"/>
        <c:lblOffset val="100"/>
        <c:noMultiLvlLbl val="0"/>
      </c:catAx>
      <c:valAx>
        <c:axId val="3749964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7497856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85339020122484699"/>
          <c:y val="1.2505628637624632E-3"/>
          <c:w val="0.14297832648224273"/>
          <c:h val="5.920392525830463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5894033287003049"/>
          <c:y val="6.6140243676628505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17,7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9242885454616432E-3"/>
                  <c:y val="-7.14041032477872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2,5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7566746950325505E-2"/>
                  <c:y val="-0.210500314779839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73,5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874905924679826E-2"/>
                  <c:y val="4.68442395289412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6052690349892108E-2"/>
                  <c:y val="-2.5784542458245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6,2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6077499453024078E-2"/>
                  <c:y val="-8.147613228159832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- 1035.0</c:v>
                </c:pt>
                <c:pt idx="1">
                  <c:v>налоги на совокупный доход -238.0</c:v>
                </c:pt>
                <c:pt idx="2">
                  <c:v>налоги на имущество -2028.4</c:v>
                </c:pt>
                <c:pt idx="3">
                  <c:v>государственная пошлина -1.1</c:v>
                </c:pt>
                <c:pt idx="4">
                  <c:v>неналоговые доходы -82.9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1035</c:v>
                </c:pt>
                <c:pt idx="1">
                  <c:v>238</c:v>
                </c:pt>
                <c:pt idx="2" formatCode="#,##0.0">
                  <c:v>2028.4</c:v>
                </c:pt>
                <c:pt idx="3" formatCode="0.0">
                  <c:v>1.1000000000000001</c:v>
                </c:pt>
                <c:pt idx="4">
                  <c:v>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351740571902181"/>
          <c:y val="0.16177223759280351"/>
          <c:w val="0.3677106644564167"/>
          <c:h val="0.7713975503992301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FFCC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2777777777777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55555555555554E-2"/>
                  <c:y val="4.9116245971839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0000000001E-2"/>
                  <c:y val="-4.9116245971839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77777777777777E-2"/>
                  <c:y val="4.9116245971840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666E-2"/>
                  <c:y val="9.00454107361034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                                       2019год</c:v>
                </c:pt>
                <c:pt idx="1">
                  <c:v>факт                                         2020 год</c:v>
                </c:pt>
                <c:pt idx="2">
                  <c:v>бюджет                                          2021  год</c:v>
                </c:pt>
                <c:pt idx="3">
                  <c:v>проект                                        2022  год</c:v>
                </c:pt>
                <c:pt idx="4">
                  <c:v>проект                                    2023 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1010.7</c:v>
                </c:pt>
                <c:pt idx="1">
                  <c:v>996.8</c:v>
                </c:pt>
                <c:pt idx="2" formatCode="General">
                  <c:v>1035</c:v>
                </c:pt>
                <c:pt idx="3" formatCode="General">
                  <c:v>1062</c:v>
                </c:pt>
                <c:pt idx="4" formatCode="General">
                  <c:v>1093.4000000000001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18515200"/>
        <c:axId val="138990336"/>
        <c:axId val="0"/>
      </c:bar3DChart>
      <c:catAx>
        <c:axId val="118515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38990336"/>
        <c:crosses val="autoZero"/>
        <c:auto val="1"/>
        <c:lblAlgn val="ctr"/>
        <c:lblOffset val="100"/>
        <c:noMultiLvlLbl val="0"/>
      </c:catAx>
      <c:valAx>
        <c:axId val="13899033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185152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7821637426900556E-2"/>
          <c:y val="1.5118111735940158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24728773754807E-2"/>
          <c:y val="7.547051734054866E-2"/>
          <c:w val="0.72212119274712927"/>
          <c:h val="0.92452948265945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CC33"/>
              </a:solidFill>
            </c:spPr>
          </c:dPt>
          <c:dPt>
            <c:idx val="1"/>
            <c:bubble3D val="0"/>
            <c:explosion val="2"/>
            <c:spPr>
              <a:solidFill>
                <a:srgbClr val="FF99FF"/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explosion val="29"/>
            <c:spPr>
              <a:solidFill>
                <a:srgbClr val="FF00FF"/>
              </a:solidFill>
            </c:spPr>
          </c:dPt>
          <c:dPt>
            <c:idx val="5"/>
            <c:bubble3D val="0"/>
            <c:explosion val="22"/>
            <c:spPr>
              <a:solidFill>
                <a:srgbClr val="FFFF00"/>
              </a:solidFill>
            </c:spPr>
          </c:dPt>
          <c:dPt>
            <c:idx val="6"/>
            <c:bubble3D val="0"/>
            <c:explosion val="40"/>
            <c:spPr>
              <a:solidFill>
                <a:srgbClr val="66FF33"/>
              </a:solidFill>
            </c:spPr>
          </c:dPt>
          <c:dPt>
            <c:idx val="7"/>
            <c:bubble3D val="0"/>
            <c:spPr>
              <a:solidFill>
                <a:srgbClr val="9900CC"/>
              </a:solidFill>
            </c:spPr>
          </c:dPt>
          <c:dPt>
            <c:idx val="8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9.172345728816976E-2"/>
                  <c:y val="5.82461653346533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235624648810638E-2"/>
                  <c:y val="0.120791782628934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049270157019843E-2"/>
                  <c:y val="6.7476576846830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666591626204853E-3"/>
                  <c:y val="1.34317002752155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9459409679053247E-3"/>
                  <c:y val="-9.06787119527521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854242907775873E-2"/>
                  <c:y val="1.05229165817018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225606667587604E-2"/>
                  <c:y val="-4.22975799910799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163650596307039E-2"/>
                  <c:y val="-3.22188388337864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6782704793479762E-2"/>
                  <c:y val="-2.96991535444631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5299.7</c:v>
                </c:pt>
                <c:pt idx="1">
                  <c:v>240.2</c:v>
                </c:pt>
                <c:pt idx="2">
                  <c:v>8</c:v>
                </c:pt>
                <c:pt idx="3">
                  <c:v>8060.7</c:v>
                </c:pt>
                <c:pt idx="4">
                  <c:v>1</c:v>
                </c:pt>
                <c:pt idx="5">
                  <c:v>1810</c:v>
                </c:pt>
                <c:pt idx="6">
                  <c:v>7</c:v>
                </c:pt>
                <c:pt idx="7">
                  <c:v>256.60000000000002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930687940323259"/>
          <c:y val="6.3188829933101681E-2"/>
          <c:w val="0.25192119077220615"/>
          <c:h val="0.8112052247359294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FF33"/>
            </a:solidFill>
            <a:ln>
              <a:solidFill>
                <a:srgbClr val="FFFF00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14408.1</c:v>
                </c:pt>
                <c:pt idx="1">
                  <c:v>15643.6</c:v>
                </c:pt>
                <c:pt idx="2">
                  <c:v>7065.2</c:v>
                </c:pt>
                <c:pt idx="3">
                  <c:v>7588.3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C99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751.8</c:v>
                </c:pt>
                <c:pt idx="1">
                  <c:v>591.4</c:v>
                </c:pt>
                <c:pt idx="2">
                  <c:v>426.1</c:v>
                </c:pt>
                <c:pt idx="3">
                  <c:v>620.70000000000005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8417664"/>
        <c:axId val="138419200"/>
      </c:barChart>
      <c:catAx>
        <c:axId val="138417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138419200"/>
        <c:crosses val="autoZero"/>
        <c:auto val="1"/>
        <c:lblAlgn val="ctr"/>
        <c:lblOffset val="100"/>
        <c:noMultiLvlLbl val="0"/>
      </c:catAx>
      <c:valAx>
        <c:axId val="13841920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3841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008000"/>
        </a:solidFill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 год бюджет</c:v>
                </c:pt>
                <c:pt idx="2">
                  <c:v>2022  год проект</c:v>
                </c:pt>
                <c:pt idx="3">
                  <c:v>2023  год проект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"-"??\ _₽_-;_-@_-</c:formatCode>
                <c:ptCount val="4"/>
                <c:pt idx="0" formatCode="General">
                  <c:v>486</c:v>
                </c:pt>
                <c:pt idx="1">
                  <c:v>256.60000000000002</c:v>
                </c:pt>
                <c:pt idx="2" formatCode="0.0">
                  <c:v>330.2</c:v>
                </c:pt>
                <c:pt idx="3" formatCode="0.0">
                  <c:v>330.2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62865152"/>
        <c:axId val="162866688"/>
        <c:axId val="0"/>
      </c:bar3DChart>
      <c:catAx>
        <c:axId val="16286515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62866688"/>
        <c:crosses val="autoZero"/>
        <c:auto val="1"/>
        <c:lblAlgn val="ctr"/>
        <c:lblOffset val="100"/>
        <c:noMultiLvlLbl val="0"/>
      </c:catAx>
      <c:valAx>
        <c:axId val="162866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2865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8783555942343853"/>
          <c:y val="1.8129832209566703E-3"/>
          <c:w val="0.21216444057656145"/>
          <c:h val="6.43596329672289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499999999999999E-2"/>
          <c:y val="0"/>
          <c:w val="0.69427373140857418"/>
          <c:h val="0.859686312284850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explosion val="7"/>
            <c:spPr>
              <a:solidFill>
                <a:srgbClr val="FFFF00"/>
              </a:solidFill>
            </c:spPr>
          </c:dPt>
          <c:dPt>
            <c:idx val="1"/>
            <c:bubble3D val="0"/>
            <c:explosion val="9"/>
            <c:spPr>
              <a:solidFill>
                <a:srgbClr val="FF99FF"/>
              </a:solidFill>
            </c:spPr>
          </c:dPt>
          <c:dPt>
            <c:idx val="2"/>
            <c:bubble3D val="0"/>
            <c:explosion val="3"/>
            <c:spPr>
              <a:solidFill>
                <a:srgbClr val="66FF33"/>
              </a:solidFill>
              <a:ln>
                <a:solidFill>
                  <a:srgbClr val="66FF33"/>
                </a:solidFill>
              </a:ln>
            </c:spPr>
          </c:dPt>
          <c:dPt>
            <c:idx val="3"/>
            <c:bubble3D val="0"/>
            <c:explosion val="14"/>
            <c:spPr>
              <a:solidFill>
                <a:srgbClr val="FF0000"/>
              </a:solidFill>
            </c:spPr>
          </c:dPt>
          <c:dPt>
            <c:idx val="4"/>
            <c:bubble3D val="0"/>
            <c:explosion val="8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947916666666667"/>
                  <c:y val="1.76064344360566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факт  2020 год</c:v>
                </c:pt>
                <c:pt idx="1">
                  <c:v>бюджет  2021год</c:v>
                </c:pt>
                <c:pt idx="2">
                  <c:v>проект 2022год</c:v>
                </c:pt>
                <c:pt idx="3">
                  <c:v>проект 2023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1808.1</c:v>
                </c:pt>
                <c:pt idx="1">
                  <c:v>1810</c:v>
                </c:pt>
                <c:pt idx="2" formatCode="General">
                  <c:v>1741.2</c:v>
                </c:pt>
                <c:pt idx="3" formatCode="General">
                  <c:v>2447.4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925579615048133"/>
          <c:y val="4.8611985694974928E-2"/>
          <c:w val="0.23197233158355204"/>
          <c:h val="0.40948043017509628"/>
        </c:manualLayout>
      </c:layout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66FF33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91740340816834"/>
          <c:y val="0"/>
          <c:w val="0.7787002031825524"/>
          <c:h val="0.8218969259825830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8060.7</c:v>
                </c:pt>
                <c:pt idx="1">
                  <c:v>904</c:v>
                </c:pt>
                <c:pt idx="2">
                  <c:v>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36184192"/>
        <c:axId val="140013568"/>
        <c:axId val="164072960"/>
      </c:bar3DChart>
      <c:catAx>
        <c:axId val="13618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0013568"/>
        <c:crosses val="autoZero"/>
        <c:auto val="1"/>
        <c:lblAlgn val="ctr"/>
        <c:lblOffset val="100"/>
        <c:noMultiLvlLbl val="0"/>
      </c:catAx>
      <c:valAx>
        <c:axId val="140013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6184192"/>
        <c:crosses val="autoZero"/>
        <c:crossBetween val="between"/>
      </c:valAx>
      <c:serAx>
        <c:axId val="164072960"/>
        <c:scaling>
          <c:orientation val="minMax"/>
        </c:scaling>
        <c:delete val="1"/>
        <c:axPos val="b"/>
        <c:majorTickMark val="out"/>
        <c:minorTickMark val="none"/>
        <c:tickLblPos val="nextTo"/>
        <c:crossAx val="140013568"/>
        <c:crosses val="autoZero"/>
      </c:serAx>
    </c:plotArea>
    <c:legend>
      <c:legendPos val="r"/>
      <c:layout>
        <c:manualLayout>
          <c:xMode val="edge"/>
          <c:yMode val="edge"/>
          <c:x val="0.73959397139634053"/>
          <c:y val="1.7593985283686428E-2"/>
          <c:w val="0.18709980408159776"/>
          <c:h val="6.4296702075837722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BADE0-3A87-403A-8DC1-94D26023269C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</dgm:pt>
    <dgm:pt modelId="{C32351EE-8ECB-4AAD-9F0A-BFD822600BEA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/>
            <a:t>Прогноз социально-экономического развития Гуково-Гнилушевского сельского поселения на 20</a:t>
          </a:r>
          <a:r>
            <a:rPr lang="en-US" sz="1800" b="1" dirty="0" smtClean="0"/>
            <a:t>21</a:t>
          </a:r>
          <a:r>
            <a:rPr lang="ru-RU" sz="1800" b="1" dirty="0" smtClean="0"/>
            <a:t>-202</a:t>
          </a:r>
          <a:r>
            <a:rPr lang="en-US" sz="1800" b="1" dirty="0" smtClean="0"/>
            <a:t>3</a:t>
          </a:r>
          <a:r>
            <a:rPr lang="ru-RU" sz="1800" b="1" dirty="0" smtClean="0"/>
            <a:t> годы</a:t>
          </a:r>
        </a:p>
      </dgm:t>
    </dgm:pt>
    <dgm:pt modelId="{9EB391EB-BC5F-4144-B750-B9DC84C3BB72}" type="parTrans" cxnId="{720BC725-5AE5-4C82-A783-1013E7E29579}">
      <dgm:prSet/>
      <dgm:spPr/>
      <dgm:t>
        <a:bodyPr/>
        <a:lstStyle/>
        <a:p>
          <a:endParaRPr lang="ru-RU"/>
        </a:p>
      </dgm:t>
    </dgm:pt>
    <dgm:pt modelId="{AF4F474A-E7FC-46D6-84E6-A8E144FE50FC}" type="sibTrans" cxnId="{720BC725-5AE5-4C82-A783-1013E7E29579}">
      <dgm:prSet/>
      <dgm:spPr/>
      <dgm:t>
        <a:bodyPr/>
        <a:lstStyle/>
        <a:p>
          <a:endParaRPr lang="ru-RU" dirty="0"/>
        </a:p>
      </dgm:t>
    </dgm:pt>
    <dgm:pt modelId="{06191F67-AED6-4C8E-B686-51EE4607A59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/>
            <a:t>Основные направления бюджетной и налоговой политики Гуково</a:t>
          </a:r>
          <a:r>
            <a:rPr lang="en-US" sz="1800" b="1" dirty="0" smtClean="0"/>
            <a:t>-</a:t>
          </a:r>
          <a:r>
            <a:rPr lang="ru-RU" sz="1800" b="1" dirty="0" smtClean="0"/>
            <a:t>Гнилушевского сельского поселения на 20</a:t>
          </a:r>
          <a:r>
            <a:rPr lang="en-US" sz="1800" b="1" dirty="0" smtClean="0"/>
            <a:t>21</a:t>
          </a:r>
          <a:r>
            <a:rPr lang="ru-RU" sz="1800" b="1" dirty="0" smtClean="0"/>
            <a:t> – 20</a:t>
          </a:r>
          <a:r>
            <a:rPr lang="en-US" sz="1800" b="1" dirty="0" smtClean="0"/>
            <a:t>23</a:t>
          </a:r>
          <a:r>
            <a:rPr lang="ru-RU" sz="1800" b="1" dirty="0" smtClean="0"/>
            <a:t> годы</a:t>
          </a:r>
        </a:p>
        <a:p>
          <a:endParaRPr lang="ru-RU" sz="1400" dirty="0"/>
        </a:p>
      </dgm:t>
    </dgm:pt>
    <dgm:pt modelId="{F9E75934-78C5-4EEA-A15D-69C2FF2BB223}" type="parTrans" cxnId="{2745E5D3-63DF-4BF3-8213-523296D8B0D7}">
      <dgm:prSet/>
      <dgm:spPr/>
      <dgm:t>
        <a:bodyPr/>
        <a:lstStyle/>
        <a:p>
          <a:endParaRPr lang="ru-RU"/>
        </a:p>
      </dgm:t>
    </dgm:pt>
    <dgm:pt modelId="{D85DB231-3DB5-4D4B-8F2D-D845B83B3553}" type="sibTrans" cxnId="{2745E5D3-63DF-4BF3-8213-523296D8B0D7}">
      <dgm:prSet/>
      <dgm:spPr/>
      <dgm:t>
        <a:bodyPr/>
        <a:lstStyle/>
        <a:p>
          <a:endParaRPr lang="ru-RU"/>
        </a:p>
      </dgm:t>
    </dgm:pt>
    <dgm:pt modelId="{D8DB4A1E-B886-466C-9134-C3D416F7887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/>
            <a:t>Муниципальные программы Гуково-Гнилушевского сельского поселения</a:t>
          </a:r>
          <a:endParaRPr lang="ru-RU" sz="1800" b="1" dirty="0"/>
        </a:p>
      </dgm:t>
    </dgm:pt>
    <dgm:pt modelId="{705ADDCB-5A36-4B72-AEBE-746B6E737141}" type="parTrans" cxnId="{B53E1C16-37F4-4A04-B426-EED81DBF61FB}">
      <dgm:prSet/>
      <dgm:spPr/>
      <dgm:t>
        <a:bodyPr/>
        <a:lstStyle/>
        <a:p>
          <a:endParaRPr lang="ru-RU"/>
        </a:p>
      </dgm:t>
    </dgm:pt>
    <dgm:pt modelId="{582B4426-18F4-47BA-A94F-DFFE8BB2258B}" type="sibTrans" cxnId="{B53E1C16-37F4-4A04-B426-EED81DBF61FB}">
      <dgm:prSet/>
      <dgm:spPr/>
      <dgm:t>
        <a:bodyPr/>
        <a:lstStyle/>
        <a:p>
          <a:endParaRPr lang="ru-RU"/>
        </a:p>
      </dgm:t>
    </dgm:pt>
    <dgm:pt modelId="{6142BC0E-3868-43FF-B269-D6DDF5CBD27D}" type="pres">
      <dgm:prSet presAssocID="{07DBADE0-3A87-403A-8DC1-94D26023269C}" presName="diagram" presStyleCnt="0">
        <dgm:presLayoutVars>
          <dgm:dir/>
          <dgm:resizeHandles val="exact"/>
        </dgm:presLayoutVars>
      </dgm:prSet>
      <dgm:spPr/>
    </dgm:pt>
    <dgm:pt modelId="{354CA409-8185-4033-A1EB-DDBB2CFFEFFD}" type="pres">
      <dgm:prSet presAssocID="{C32351EE-8ECB-4AAD-9F0A-BFD822600BEA}" presName="node" presStyleLbl="node1" presStyleIdx="0" presStyleCnt="3" custLinFactNeighborX="-26" custLinFactNeighborY="-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F57C1-A577-4275-ADF6-325EFB856584}" type="pres">
      <dgm:prSet presAssocID="{AF4F474A-E7FC-46D6-84E6-A8E144FE50FC}" presName="sibTrans" presStyleCnt="0"/>
      <dgm:spPr/>
    </dgm:pt>
    <dgm:pt modelId="{43A8C9F2-CC0C-4B3C-A2D8-54831BE8DFC8}" type="pres">
      <dgm:prSet presAssocID="{06191F67-AED6-4C8E-B686-51EE4607A5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32AEC-2AF5-4301-A681-C5406AE1CD6E}" type="pres">
      <dgm:prSet presAssocID="{D85DB231-3DB5-4D4B-8F2D-D845B83B3553}" presName="sibTrans" presStyleCnt="0"/>
      <dgm:spPr/>
    </dgm:pt>
    <dgm:pt modelId="{566A23FF-74D9-477B-9269-0EB77794B754}" type="pres">
      <dgm:prSet presAssocID="{D8DB4A1E-B886-466C-9134-C3D416F78872}" presName="node" presStyleLbl="node1" presStyleIdx="2" presStyleCnt="3" custLinFactNeighborX="-762" custLinFactNeighborY="-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BC725-5AE5-4C82-A783-1013E7E29579}" srcId="{07DBADE0-3A87-403A-8DC1-94D26023269C}" destId="{C32351EE-8ECB-4AAD-9F0A-BFD822600BEA}" srcOrd="0" destOrd="0" parTransId="{9EB391EB-BC5F-4144-B750-B9DC84C3BB72}" sibTransId="{AF4F474A-E7FC-46D6-84E6-A8E144FE50FC}"/>
    <dgm:cxn modelId="{CC09F22A-FD07-4342-A2BA-A4BEF2290329}" type="presOf" srcId="{D8DB4A1E-B886-466C-9134-C3D416F78872}" destId="{566A23FF-74D9-477B-9269-0EB77794B754}" srcOrd="0" destOrd="0" presId="urn:microsoft.com/office/officeart/2005/8/layout/default"/>
    <dgm:cxn modelId="{2745E5D3-63DF-4BF3-8213-523296D8B0D7}" srcId="{07DBADE0-3A87-403A-8DC1-94D26023269C}" destId="{06191F67-AED6-4C8E-B686-51EE4607A592}" srcOrd="1" destOrd="0" parTransId="{F9E75934-78C5-4EEA-A15D-69C2FF2BB223}" sibTransId="{D85DB231-3DB5-4D4B-8F2D-D845B83B3553}"/>
    <dgm:cxn modelId="{B53E1C16-37F4-4A04-B426-EED81DBF61FB}" srcId="{07DBADE0-3A87-403A-8DC1-94D26023269C}" destId="{D8DB4A1E-B886-466C-9134-C3D416F78872}" srcOrd="2" destOrd="0" parTransId="{705ADDCB-5A36-4B72-AEBE-746B6E737141}" sibTransId="{582B4426-18F4-47BA-A94F-DFFE8BB2258B}"/>
    <dgm:cxn modelId="{6DEFF543-FBF6-41E8-ADA2-BE16413C985D}" type="presOf" srcId="{07DBADE0-3A87-403A-8DC1-94D26023269C}" destId="{6142BC0E-3868-43FF-B269-D6DDF5CBD27D}" srcOrd="0" destOrd="0" presId="urn:microsoft.com/office/officeart/2005/8/layout/default"/>
    <dgm:cxn modelId="{3E52CADE-508F-49D7-89BA-8B4D5E1D3A3D}" type="presOf" srcId="{06191F67-AED6-4C8E-B686-51EE4607A592}" destId="{43A8C9F2-CC0C-4B3C-A2D8-54831BE8DFC8}" srcOrd="0" destOrd="0" presId="urn:microsoft.com/office/officeart/2005/8/layout/default"/>
    <dgm:cxn modelId="{37C9CD4E-1D09-45A5-B927-3ED1F147A128}" type="presOf" srcId="{C32351EE-8ECB-4AAD-9F0A-BFD822600BEA}" destId="{354CA409-8185-4033-A1EB-DDBB2CFFEFFD}" srcOrd="0" destOrd="0" presId="urn:microsoft.com/office/officeart/2005/8/layout/default"/>
    <dgm:cxn modelId="{44C1A642-F989-4028-B133-62A9AB93BA11}" type="presParOf" srcId="{6142BC0E-3868-43FF-B269-D6DDF5CBD27D}" destId="{354CA409-8185-4033-A1EB-DDBB2CFFEFFD}" srcOrd="0" destOrd="0" presId="urn:microsoft.com/office/officeart/2005/8/layout/default"/>
    <dgm:cxn modelId="{D6BF1B6C-2FBD-49AA-9BF8-1161ED49DDF7}" type="presParOf" srcId="{6142BC0E-3868-43FF-B269-D6DDF5CBD27D}" destId="{77CF57C1-A577-4275-ADF6-325EFB856584}" srcOrd="1" destOrd="0" presId="urn:microsoft.com/office/officeart/2005/8/layout/default"/>
    <dgm:cxn modelId="{6504FCC4-29D4-4182-9B04-2B2BBC956E2B}" type="presParOf" srcId="{6142BC0E-3868-43FF-B269-D6DDF5CBD27D}" destId="{43A8C9F2-CC0C-4B3C-A2D8-54831BE8DFC8}" srcOrd="2" destOrd="0" presId="urn:microsoft.com/office/officeart/2005/8/layout/default"/>
    <dgm:cxn modelId="{BD645432-2830-4D87-8036-7A03A5E996D6}" type="presParOf" srcId="{6142BC0E-3868-43FF-B269-D6DDF5CBD27D}" destId="{64732AEC-2AF5-4301-A681-C5406AE1CD6E}" srcOrd="3" destOrd="0" presId="urn:microsoft.com/office/officeart/2005/8/layout/default"/>
    <dgm:cxn modelId="{32723439-ACE2-4080-8648-298D92EC4F38}" type="presParOf" srcId="{6142BC0E-3868-43FF-B269-D6DDF5CBD27D}" destId="{566A23FF-74D9-477B-9269-0EB77794B75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C3B16-9711-4CE2-AF26-C62B8A5278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341DD1-0464-4FC4-930B-1BD7B60D113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  <a:endParaRPr lang="ru-RU" sz="2000" dirty="0">
            <a:solidFill>
              <a:schemeClr val="bg2">
                <a:lumMod val="25000"/>
              </a:schemeClr>
            </a:solidFill>
          </a:endParaRPr>
        </a:p>
      </dgm:t>
    </dgm:pt>
    <dgm:pt modelId="{622B2777-8083-44C1-8F45-C391EF3D877B}" type="parTrans" cxnId="{9F52C98B-5447-4F52-B9D1-6506168E2ADC}">
      <dgm:prSet/>
      <dgm:spPr/>
      <dgm:t>
        <a:bodyPr/>
        <a:lstStyle/>
        <a:p>
          <a:endParaRPr lang="ru-RU"/>
        </a:p>
      </dgm:t>
    </dgm:pt>
    <dgm:pt modelId="{57C3C12A-84DF-4C68-8877-BE20F104FAD2}" type="sibTrans" cxnId="{9F52C98B-5447-4F52-B9D1-6506168E2ADC}">
      <dgm:prSet/>
      <dgm:spPr/>
      <dgm:t>
        <a:bodyPr/>
        <a:lstStyle/>
        <a:p>
          <a:endParaRPr lang="ru-RU"/>
        </a:p>
      </dgm:t>
    </dgm:pt>
    <dgm:pt modelId="{4B025F1E-B85D-4B87-819F-339BDC186031}">
      <dgm:prSet phldrT="[Текст]" custT="1"/>
      <dgm:spPr>
        <a:solidFill>
          <a:srgbClr val="FFCC00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002060"/>
              </a:solidFill>
            </a:rPr>
            <a:t>эффективное управление расходами</a:t>
          </a:r>
          <a:endParaRPr lang="ru-RU" sz="2000" dirty="0">
            <a:solidFill>
              <a:srgbClr val="002060"/>
            </a:solidFill>
          </a:endParaRPr>
        </a:p>
      </dgm:t>
    </dgm:pt>
    <dgm:pt modelId="{0D18BAF7-E164-47E6-96AE-ECFD4FB8E799}" type="parTrans" cxnId="{512935AD-606D-4601-A41B-3731A514A444}">
      <dgm:prSet/>
      <dgm:spPr/>
      <dgm:t>
        <a:bodyPr/>
        <a:lstStyle/>
        <a:p>
          <a:endParaRPr lang="ru-RU"/>
        </a:p>
      </dgm:t>
    </dgm:pt>
    <dgm:pt modelId="{70D61F68-568E-4693-AE83-C892D2E6636E}" type="sibTrans" cxnId="{512935AD-606D-4601-A41B-3731A514A444}">
      <dgm:prSet/>
      <dgm:spPr/>
      <dgm:t>
        <a:bodyPr/>
        <a:lstStyle/>
        <a:p>
          <a:endParaRPr lang="ru-RU"/>
        </a:p>
      </dgm:t>
    </dgm:pt>
    <dgm:pt modelId="{733BBBED-894B-4900-98E3-0575D1E5AD4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C00000"/>
              </a:solidFill>
            </a:rPr>
            <a:t>качественное и эффективное муниципальное управление</a:t>
          </a:r>
          <a:endParaRPr lang="ru-RU" sz="2000" dirty="0">
            <a:solidFill>
              <a:srgbClr val="C00000"/>
            </a:solidFill>
          </a:endParaRPr>
        </a:p>
      </dgm:t>
    </dgm:pt>
    <dgm:pt modelId="{3BAAAFC0-1769-4D06-B009-C475F3271A7C}" type="parTrans" cxnId="{B8810E6A-0430-4CBF-9677-0C8702EACCA7}">
      <dgm:prSet/>
      <dgm:spPr/>
      <dgm:t>
        <a:bodyPr/>
        <a:lstStyle/>
        <a:p>
          <a:endParaRPr lang="ru-RU"/>
        </a:p>
      </dgm:t>
    </dgm:pt>
    <dgm:pt modelId="{62CC3BEF-F30B-4A7F-8E45-6D47BE602380}" type="sibTrans" cxnId="{B8810E6A-0430-4CBF-9677-0C8702EACCA7}">
      <dgm:prSet/>
      <dgm:spPr/>
      <dgm:t>
        <a:bodyPr/>
        <a:lstStyle/>
        <a:p>
          <a:endParaRPr lang="ru-RU"/>
        </a:p>
      </dgm:t>
    </dgm:pt>
    <dgm:pt modelId="{D3F56DB5-8EB9-49C7-B479-FC19ADC4F742}">
      <dgm:prSet custT="1"/>
      <dgm:spPr>
        <a:solidFill>
          <a:srgbClr val="66FF33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0000CC"/>
              </a:solidFill>
            </a:rPr>
            <a:t>проведение взвешенной долговой политики</a:t>
          </a:r>
          <a:endParaRPr lang="ru-RU" sz="2000" dirty="0">
            <a:solidFill>
              <a:srgbClr val="0000CC"/>
            </a:solidFill>
          </a:endParaRPr>
        </a:p>
      </dgm:t>
    </dgm:pt>
    <dgm:pt modelId="{3DD68740-04D2-4E63-A319-61D80358E13B}" type="parTrans" cxnId="{B4DAB992-48DF-4D9B-B598-D55205E52D11}">
      <dgm:prSet/>
      <dgm:spPr/>
      <dgm:t>
        <a:bodyPr/>
        <a:lstStyle/>
        <a:p>
          <a:endParaRPr lang="ru-RU"/>
        </a:p>
      </dgm:t>
    </dgm:pt>
    <dgm:pt modelId="{222FE1DA-0D2A-4979-8569-403EA083B331}" type="sibTrans" cxnId="{B4DAB992-48DF-4D9B-B598-D55205E52D11}">
      <dgm:prSet/>
      <dgm:spPr/>
      <dgm:t>
        <a:bodyPr/>
        <a:lstStyle/>
        <a:p>
          <a:endParaRPr lang="ru-RU"/>
        </a:p>
      </dgm:t>
    </dgm:pt>
    <dgm:pt modelId="{E9A29525-99A8-4856-A138-271ADB9561CE}">
      <dgm:prSet custT="1"/>
      <dgm:spPr/>
      <dgm:t>
        <a:bodyPr/>
        <a:lstStyle/>
        <a:p>
          <a:pPr algn="ctr"/>
          <a:r>
            <a:rPr lang="ru-RU" sz="2000" dirty="0" smtClean="0"/>
            <a:t>наполняемость бюджета собственными доходами</a:t>
          </a:r>
          <a:endParaRPr lang="ru-RU" sz="2000" dirty="0"/>
        </a:p>
      </dgm:t>
    </dgm:pt>
    <dgm:pt modelId="{62DA6DE2-66CD-4A79-93E8-E5AFC8468794}" type="parTrans" cxnId="{130509D5-8366-4758-B4E0-2B823A7BCF83}">
      <dgm:prSet/>
      <dgm:spPr/>
      <dgm:t>
        <a:bodyPr/>
        <a:lstStyle/>
        <a:p>
          <a:endParaRPr lang="ru-RU"/>
        </a:p>
      </dgm:t>
    </dgm:pt>
    <dgm:pt modelId="{0161668E-ECDA-4126-82E5-C60E8B82E780}" type="sibTrans" cxnId="{130509D5-8366-4758-B4E0-2B823A7BCF83}">
      <dgm:prSet/>
      <dgm:spPr/>
      <dgm:t>
        <a:bodyPr/>
        <a:lstStyle/>
        <a:p>
          <a:endParaRPr lang="ru-RU"/>
        </a:p>
      </dgm:t>
    </dgm:pt>
    <dgm:pt modelId="{5E1975C0-AAB3-4F54-91EA-C1928D933CB8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  <a:endParaRPr lang="ru-RU" sz="20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739D16F-631A-4BA9-B4B5-D8EDD36C6FB7}" type="parTrans" cxnId="{E605E7C5-5033-43BE-88EA-6BC8EB41551C}">
      <dgm:prSet/>
      <dgm:spPr/>
      <dgm:t>
        <a:bodyPr/>
        <a:lstStyle/>
        <a:p>
          <a:endParaRPr lang="ru-RU"/>
        </a:p>
      </dgm:t>
    </dgm:pt>
    <dgm:pt modelId="{2A8A51DD-C107-4684-868F-38CC244BDE23}" type="sibTrans" cxnId="{E605E7C5-5033-43BE-88EA-6BC8EB41551C}">
      <dgm:prSet/>
      <dgm:spPr/>
      <dgm:t>
        <a:bodyPr/>
        <a:lstStyle/>
        <a:p>
          <a:endParaRPr lang="ru-RU"/>
        </a:p>
      </dgm:t>
    </dgm:pt>
    <dgm:pt modelId="{8D9E1702-7E1B-4196-B687-57D271425EF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FFC000"/>
              </a:solidFill>
            </a:rPr>
            <a:t>инвестирование в человеческий капитал</a:t>
          </a:r>
          <a:endParaRPr lang="ru-RU" sz="2000" dirty="0">
            <a:solidFill>
              <a:srgbClr val="FFC000"/>
            </a:solidFill>
          </a:endParaRPr>
        </a:p>
      </dgm:t>
    </dgm:pt>
    <dgm:pt modelId="{7D7BFF68-CC44-4EA5-AD09-F1C23CA19B18}" type="parTrans" cxnId="{F03C7649-55AB-4F62-BE7A-B4E5A9435500}">
      <dgm:prSet/>
      <dgm:spPr/>
      <dgm:t>
        <a:bodyPr/>
        <a:lstStyle/>
        <a:p>
          <a:endParaRPr lang="ru-RU"/>
        </a:p>
      </dgm:t>
    </dgm:pt>
    <dgm:pt modelId="{DB9B7DE3-2EE8-4E7F-B7D7-6DC4257D6F4A}" type="sibTrans" cxnId="{F03C7649-55AB-4F62-BE7A-B4E5A9435500}">
      <dgm:prSet/>
      <dgm:spPr/>
      <dgm:t>
        <a:bodyPr/>
        <a:lstStyle/>
        <a:p>
          <a:endParaRPr lang="ru-RU"/>
        </a:p>
      </dgm:t>
    </dgm:pt>
    <dgm:pt modelId="{E257103E-1AF3-4519-A19A-8596E89144A6}" type="pres">
      <dgm:prSet presAssocID="{C98C3B16-9711-4CE2-AF26-C62B8A5278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4AAAE-D3BB-4A73-966A-578BEE46F6EF}" type="pres">
      <dgm:prSet presAssocID="{2D341DD1-0464-4FC4-930B-1BD7B60D113B}" presName="parentText" presStyleLbl="node1" presStyleIdx="0" presStyleCnt="7" custScaleY="75871" custLinFactY="388190" custLinFactNeighborX="-68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25033-9285-4EC5-8FA0-BA65B4E74FEE}" type="pres">
      <dgm:prSet presAssocID="{57C3C12A-84DF-4C68-8877-BE20F104FAD2}" presName="spacer" presStyleCnt="0"/>
      <dgm:spPr/>
    </dgm:pt>
    <dgm:pt modelId="{2AE7AD76-11D8-4DEE-84F8-A79845059922}" type="pres">
      <dgm:prSet presAssocID="{8D9E1702-7E1B-4196-B687-57D271425EFE}" presName="parentText" presStyleLbl="node1" presStyleIdx="1" presStyleCnt="7" custScaleY="68874" custLinFactY="375615" custLinFactNeighborX="197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0CCE2-929B-4026-9604-36F219F36F81}" type="pres">
      <dgm:prSet presAssocID="{DB9B7DE3-2EE8-4E7F-B7D7-6DC4257D6F4A}" presName="spacer" presStyleCnt="0"/>
      <dgm:spPr/>
    </dgm:pt>
    <dgm:pt modelId="{6DE4F773-229D-4AA3-859B-F9002E161D51}" type="pres">
      <dgm:prSet presAssocID="{E9A29525-99A8-4856-A138-271ADB9561CE}" presName="parentText" presStyleLbl="node1" presStyleIdx="2" presStyleCnt="7" custScaleX="100000" custScaleY="80593" custLinFactY="-200000" custLinFactNeighborY="-2433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287DB-FF28-4BE5-9200-4D84E78EB42A}" type="pres">
      <dgm:prSet presAssocID="{0161668E-ECDA-4126-82E5-C60E8B82E780}" presName="spacer" presStyleCnt="0"/>
      <dgm:spPr/>
    </dgm:pt>
    <dgm:pt modelId="{80F5B991-6CBB-4EB5-BA23-960AFF509290}" type="pres">
      <dgm:prSet presAssocID="{4B025F1E-B85D-4B87-819F-339BDC186031}" presName="parentText" presStyleLbl="node1" presStyleIdx="3" presStyleCnt="7" custScaleX="100000" custScaleY="72296" custLinFactY="-181420" custLinFactNeighborX="19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1F955-1C01-4E60-97F8-F0A27F684968}" type="pres">
      <dgm:prSet presAssocID="{70D61F68-568E-4693-AE83-C892D2E6636E}" presName="spacer" presStyleCnt="0"/>
      <dgm:spPr/>
    </dgm:pt>
    <dgm:pt modelId="{C3F5D158-A550-4D4B-B5F3-83184194564B}" type="pres">
      <dgm:prSet presAssocID="{5E1975C0-AAB3-4F54-91EA-C1928D933CB8}" presName="parentText" presStyleLbl="node1" presStyleIdx="4" presStyleCnt="7" custScaleY="78174" custLinFactY="-51901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6D784-DE21-4E8F-8CA0-D4C8D1742F3C}" type="pres">
      <dgm:prSet presAssocID="{2A8A51DD-C107-4684-868F-38CC244BDE23}" presName="spacer" presStyleCnt="0"/>
      <dgm:spPr/>
    </dgm:pt>
    <dgm:pt modelId="{BA36AF43-7A7C-4576-88BD-40FAFB4C3D1B}" type="pres">
      <dgm:prSet presAssocID="{733BBBED-894B-4900-98E3-0575D1E5AD4B}" presName="parentText" presStyleLbl="node1" presStyleIdx="5" presStyleCnt="7" custScaleY="80274" custLinFactY="-66298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6AE01-F146-4527-95DD-53C8A7A16C2A}" type="pres">
      <dgm:prSet presAssocID="{62CC3BEF-F30B-4A7F-8E45-6D47BE602380}" presName="spacer" presStyleCnt="0"/>
      <dgm:spPr/>
    </dgm:pt>
    <dgm:pt modelId="{F05916F3-83EC-4DD6-A805-759854B92DCC}" type="pres">
      <dgm:prSet presAssocID="{D3F56DB5-8EB9-49C7-B479-FC19ADC4F742}" presName="parentText" presStyleLbl="node1" presStyleIdx="6" presStyleCnt="7" custScaleY="77802" custLinFactY="-355984" custLinFactNeighborX="197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C7649-55AB-4F62-BE7A-B4E5A9435500}" srcId="{C98C3B16-9711-4CE2-AF26-C62B8A5278EC}" destId="{8D9E1702-7E1B-4196-B687-57D271425EFE}" srcOrd="1" destOrd="0" parTransId="{7D7BFF68-CC44-4EA5-AD09-F1C23CA19B18}" sibTransId="{DB9B7DE3-2EE8-4E7F-B7D7-6DC4257D6F4A}"/>
    <dgm:cxn modelId="{15DB6A9D-6BF2-458D-B66C-F86F2C3EEA7D}" type="presOf" srcId="{733BBBED-894B-4900-98E3-0575D1E5AD4B}" destId="{BA36AF43-7A7C-4576-88BD-40FAFB4C3D1B}" srcOrd="0" destOrd="0" presId="urn:microsoft.com/office/officeart/2005/8/layout/vList2"/>
    <dgm:cxn modelId="{BC512AC9-52CA-486F-B326-F92C09363EAA}" type="presOf" srcId="{5E1975C0-AAB3-4F54-91EA-C1928D933CB8}" destId="{C3F5D158-A550-4D4B-B5F3-83184194564B}" srcOrd="0" destOrd="0" presId="urn:microsoft.com/office/officeart/2005/8/layout/vList2"/>
    <dgm:cxn modelId="{512935AD-606D-4601-A41B-3731A514A444}" srcId="{C98C3B16-9711-4CE2-AF26-C62B8A5278EC}" destId="{4B025F1E-B85D-4B87-819F-339BDC186031}" srcOrd="3" destOrd="0" parTransId="{0D18BAF7-E164-47E6-96AE-ECFD4FB8E799}" sibTransId="{70D61F68-568E-4693-AE83-C892D2E6636E}"/>
    <dgm:cxn modelId="{EADBC1EB-739D-4D25-8A7A-1F6E1BA9D664}" type="presOf" srcId="{D3F56DB5-8EB9-49C7-B479-FC19ADC4F742}" destId="{F05916F3-83EC-4DD6-A805-759854B92DCC}" srcOrd="0" destOrd="0" presId="urn:microsoft.com/office/officeart/2005/8/layout/vList2"/>
    <dgm:cxn modelId="{130509D5-8366-4758-B4E0-2B823A7BCF83}" srcId="{C98C3B16-9711-4CE2-AF26-C62B8A5278EC}" destId="{E9A29525-99A8-4856-A138-271ADB9561CE}" srcOrd="2" destOrd="0" parTransId="{62DA6DE2-66CD-4A79-93E8-E5AFC8468794}" sibTransId="{0161668E-ECDA-4126-82E5-C60E8B82E780}"/>
    <dgm:cxn modelId="{1499CDED-E439-4477-A493-FA6DEAF63A67}" type="presOf" srcId="{E9A29525-99A8-4856-A138-271ADB9561CE}" destId="{6DE4F773-229D-4AA3-859B-F9002E161D51}" srcOrd="0" destOrd="0" presId="urn:microsoft.com/office/officeart/2005/8/layout/vList2"/>
    <dgm:cxn modelId="{E605E7C5-5033-43BE-88EA-6BC8EB41551C}" srcId="{C98C3B16-9711-4CE2-AF26-C62B8A5278EC}" destId="{5E1975C0-AAB3-4F54-91EA-C1928D933CB8}" srcOrd="4" destOrd="0" parTransId="{2739D16F-631A-4BA9-B4B5-D8EDD36C6FB7}" sibTransId="{2A8A51DD-C107-4684-868F-38CC244BDE23}"/>
    <dgm:cxn modelId="{B4DAB992-48DF-4D9B-B598-D55205E52D11}" srcId="{C98C3B16-9711-4CE2-AF26-C62B8A5278EC}" destId="{D3F56DB5-8EB9-49C7-B479-FC19ADC4F742}" srcOrd="6" destOrd="0" parTransId="{3DD68740-04D2-4E63-A319-61D80358E13B}" sibTransId="{222FE1DA-0D2A-4979-8569-403EA083B331}"/>
    <dgm:cxn modelId="{B8810E6A-0430-4CBF-9677-0C8702EACCA7}" srcId="{C98C3B16-9711-4CE2-AF26-C62B8A5278EC}" destId="{733BBBED-894B-4900-98E3-0575D1E5AD4B}" srcOrd="5" destOrd="0" parTransId="{3BAAAFC0-1769-4D06-B009-C475F3271A7C}" sibTransId="{62CC3BEF-F30B-4A7F-8E45-6D47BE602380}"/>
    <dgm:cxn modelId="{A5F44CBA-0BB5-4376-A7AA-31F03AED948A}" type="presOf" srcId="{4B025F1E-B85D-4B87-819F-339BDC186031}" destId="{80F5B991-6CBB-4EB5-BA23-960AFF509290}" srcOrd="0" destOrd="0" presId="urn:microsoft.com/office/officeart/2005/8/layout/vList2"/>
    <dgm:cxn modelId="{F218D10F-39A4-43F4-92DA-6ABBAE937412}" type="presOf" srcId="{C98C3B16-9711-4CE2-AF26-C62B8A5278EC}" destId="{E257103E-1AF3-4519-A19A-8596E89144A6}" srcOrd="0" destOrd="0" presId="urn:microsoft.com/office/officeart/2005/8/layout/vList2"/>
    <dgm:cxn modelId="{AC82DDDA-C8A6-49D0-BC80-31D597D73920}" type="presOf" srcId="{8D9E1702-7E1B-4196-B687-57D271425EFE}" destId="{2AE7AD76-11D8-4DEE-84F8-A79845059922}" srcOrd="0" destOrd="0" presId="urn:microsoft.com/office/officeart/2005/8/layout/vList2"/>
    <dgm:cxn modelId="{9F52C98B-5447-4F52-B9D1-6506168E2ADC}" srcId="{C98C3B16-9711-4CE2-AF26-C62B8A5278EC}" destId="{2D341DD1-0464-4FC4-930B-1BD7B60D113B}" srcOrd="0" destOrd="0" parTransId="{622B2777-8083-44C1-8F45-C391EF3D877B}" sibTransId="{57C3C12A-84DF-4C68-8877-BE20F104FAD2}"/>
    <dgm:cxn modelId="{B8DBCAB5-2841-4713-B35B-46C96FC36540}" type="presOf" srcId="{2D341DD1-0464-4FC4-930B-1BD7B60D113B}" destId="{CBB4AAAE-D3BB-4A73-966A-578BEE46F6EF}" srcOrd="0" destOrd="0" presId="urn:microsoft.com/office/officeart/2005/8/layout/vList2"/>
    <dgm:cxn modelId="{C40C5A58-2F36-4173-A428-FDF667928371}" type="presParOf" srcId="{E257103E-1AF3-4519-A19A-8596E89144A6}" destId="{CBB4AAAE-D3BB-4A73-966A-578BEE46F6EF}" srcOrd="0" destOrd="0" presId="urn:microsoft.com/office/officeart/2005/8/layout/vList2"/>
    <dgm:cxn modelId="{5922CD89-4462-45A5-8BD4-A48F573899E4}" type="presParOf" srcId="{E257103E-1AF3-4519-A19A-8596E89144A6}" destId="{1D625033-9285-4EC5-8FA0-BA65B4E74FEE}" srcOrd="1" destOrd="0" presId="urn:microsoft.com/office/officeart/2005/8/layout/vList2"/>
    <dgm:cxn modelId="{A50EF276-6CFC-4EF1-85F8-B52125B8A841}" type="presParOf" srcId="{E257103E-1AF3-4519-A19A-8596E89144A6}" destId="{2AE7AD76-11D8-4DEE-84F8-A79845059922}" srcOrd="2" destOrd="0" presId="urn:microsoft.com/office/officeart/2005/8/layout/vList2"/>
    <dgm:cxn modelId="{529982CF-CD9F-4694-84FB-1BABA2C6E41F}" type="presParOf" srcId="{E257103E-1AF3-4519-A19A-8596E89144A6}" destId="{EED0CCE2-929B-4026-9604-36F219F36F81}" srcOrd="3" destOrd="0" presId="urn:microsoft.com/office/officeart/2005/8/layout/vList2"/>
    <dgm:cxn modelId="{9DF79D8B-17D8-4D60-9DC4-87EFB3BBEB36}" type="presParOf" srcId="{E257103E-1AF3-4519-A19A-8596E89144A6}" destId="{6DE4F773-229D-4AA3-859B-F9002E161D51}" srcOrd="4" destOrd="0" presId="urn:microsoft.com/office/officeart/2005/8/layout/vList2"/>
    <dgm:cxn modelId="{9C17FE5C-B629-4B80-9A1A-DFCCB05FB85C}" type="presParOf" srcId="{E257103E-1AF3-4519-A19A-8596E89144A6}" destId="{388287DB-FF28-4BE5-9200-4D84E78EB42A}" srcOrd="5" destOrd="0" presId="urn:microsoft.com/office/officeart/2005/8/layout/vList2"/>
    <dgm:cxn modelId="{D545E82C-B5A0-46AC-BB40-F6D544B1E5B0}" type="presParOf" srcId="{E257103E-1AF3-4519-A19A-8596E89144A6}" destId="{80F5B991-6CBB-4EB5-BA23-960AFF509290}" srcOrd="6" destOrd="0" presId="urn:microsoft.com/office/officeart/2005/8/layout/vList2"/>
    <dgm:cxn modelId="{A815A547-0872-4DCB-8A25-91A53C6F41D0}" type="presParOf" srcId="{E257103E-1AF3-4519-A19A-8596E89144A6}" destId="{1C91F955-1C01-4E60-97F8-F0A27F684968}" srcOrd="7" destOrd="0" presId="urn:microsoft.com/office/officeart/2005/8/layout/vList2"/>
    <dgm:cxn modelId="{202A4BCF-F48B-453F-8B90-135FC0912AEC}" type="presParOf" srcId="{E257103E-1AF3-4519-A19A-8596E89144A6}" destId="{C3F5D158-A550-4D4B-B5F3-83184194564B}" srcOrd="8" destOrd="0" presId="urn:microsoft.com/office/officeart/2005/8/layout/vList2"/>
    <dgm:cxn modelId="{523EFC5C-D1A0-45A8-894C-4BC928248602}" type="presParOf" srcId="{E257103E-1AF3-4519-A19A-8596E89144A6}" destId="{96B6D784-DE21-4E8F-8CA0-D4C8D1742F3C}" srcOrd="9" destOrd="0" presId="urn:microsoft.com/office/officeart/2005/8/layout/vList2"/>
    <dgm:cxn modelId="{6B962B17-1341-4C13-9604-59526DE7D13F}" type="presParOf" srcId="{E257103E-1AF3-4519-A19A-8596E89144A6}" destId="{BA36AF43-7A7C-4576-88BD-40FAFB4C3D1B}" srcOrd="10" destOrd="0" presId="urn:microsoft.com/office/officeart/2005/8/layout/vList2"/>
    <dgm:cxn modelId="{BACB7AE6-8A7F-42EA-B9FD-680C42E0C0C2}" type="presParOf" srcId="{E257103E-1AF3-4519-A19A-8596E89144A6}" destId="{50B6AE01-F146-4527-95DD-53C8A7A16C2A}" srcOrd="11" destOrd="0" presId="urn:microsoft.com/office/officeart/2005/8/layout/vList2"/>
    <dgm:cxn modelId="{3A7BD57B-3DC6-4E1A-A939-D9D2443D743C}" type="presParOf" srcId="{E257103E-1AF3-4519-A19A-8596E89144A6}" destId="{F05916F3-83EC-4DD6-A805-759854B92DC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8D6A5-C491-4F47-9C2A-C003F33108E1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CB0474-79EB-4AEE-871A-6571B51216B9}" type="pres">
      <dgm:prSet presAssocID="{CF28D6A5-C491-4F47-9C2A-C003F3310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A1C50-A392-497C-9F98-8882B6D38254}" type="presOf" srcId="{CF28D6A5-C491-4F47-9C2A-C003F33108E1}" destId="{A4CB0474-79EB-4AEE-871A-6571B51216B9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CB83DA-DE11-4100-94FF-F93363731E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335E99-AD83-45AC-915B-6D328AD0D969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2020 и 2022 годы приняты бюджетные ассигнования, утвержденные решением от 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24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.12.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2019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№ 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136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«О  бюджете Гуково-Гнилушевского сельского поселения сельского поселения Краcносулинского района на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год и на плановый период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1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и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годов».</a:t>
          </a:r>
          <a:endParaRPr lang="ru-RU" sz="1400" b="0" dirty="0">
            <a:solidFill>
              <a:schemeClr val="accent1">
                <a:lumMod val="50000"/>
              </a:schemeClr>
            </a:solidFill>
          </a:endParaRPr>
        </a:p>
      </dgm:t>
    </dgm:pt>
    <dgm:pt modelId="{64240768-7BAD-4F6B-8D33-7013C05B6B16}" type="parTrans" cxnId="{CA8F6EC8-04CE-4050-9646-593D45D6A568}">
      <dgm:prSet/>
      <dgm:spPr/>
      <dgm:t>
        <a:bodyPr/>
        <a:lstStyle/>
        <a:p>
          <a:endParaRPr lang="ru-RU"/>
        </a:p>
      </dgm:t>
    </dgm:pt>
    <dgm:pt modelId="{9813615C-2C4E-448E-B14E-4E48DA33F55C}" type="sibTrans" cxnId="{CA8F6EC8-04CE-4050-9646-593D45D6A568}">
      <dgm:prSet/>
      <dgm:spPr/>
      <dgm:t>
        <a:bodyPr/>
        <a:lstStyle/>
        <a:p>
          <a:endParaRPr lang="ru-RU"/>
        </a:p>
      </dgm:t>
    </dgm:pt>
    <dgm:pt modelId="{B63B7AB0-EFD9-4747-804F-11E0D1A238AB}">
      <dgm:prSet phldrT="[Текст]"/>
      <dgm:spPr/>
      <dgm:t>
        <a:bodyPr/>
        <a:lstStyle/>
        <a:p>
          <a:endParaRPr lang="ru-RU" dirty="0"/>
        </a:p>
      </dgm:t>
    </dgm:pt>
    <dgm:pt modelId="{005B1632-E9E4-49F8-AA01-06097728FDEF}" type="parTrans" cxnId="{7FB3B245-5E43-4C94-962D-D90BE375FBD0}">
      <dgm:prSet/>
      <dgm:spPr/>
      <dgm:t>
        <a:bodyPr/>
        <a:lstStyle/>
        <a:p>
          <a:endParaRPr lang="ru-RU"/>
        </a:p>
      </dgm:t>
    </dgm:pt>
    <dgm:pt modelId="{CAAA2835-BA33-47A2-8B81-E80051FE8171}" type="sibTrans" cxnId="{7FB3B245-5E43-4C94-962D-D90BE375FBD0}">
      <dgm:prSet/>
      <dgm:spPr/>
      <dgm:t>
        <a:bodyPr/>
        <a:lstStyle/>
        <a:p>
          <a:endParaRPr lang="ru-RU"/>
        </a:p>
      </dgm:t>
    </dgm:pt>
    <dgm:pt modelId="{F9BEAF1B-6072-41BF-B589-489452EC9EBE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rgbClr val="002060"/>
              </a:solidFill>
              <a:effectLst/>
            </a:rPr>
            <a:t>Учтены расходы на повышение расходов на заработную плату низкооплачиваемых работников, в связи с её доведением до минимального размера оплаты труда, в соответствии с принятым Федеральным законом от 19.12.2016 № 460 –ФЗ «О внесении изменения в статью 1 Федерального закона "О минимальном размере оплаты труда".</a:t>
          </a:r>
          <a:endParaRPr lang="ru-RU" sz="1400" b="0" dirty="0">
            <a:solidFill>
              <a:srgbClr val="002060"/>
            </a:solidFill>
            <a:effectLst/>
          </a:endParaRPr>
        </a:p>
      </dgm:t>
    </dgm:pt>
    <dgm:pt modelId="{20EBA038-EEC4-4A24-A77D-191A84DA7391}" type="parTrans" cxnId="{FB604CB0-A4BD-4D1D-9B20-70ECFB035718}">
      <dgm:prSet/>
      <dgm:spPr/>
      <dgm:t>
        <a:bodyPr/>
        <a:lstStyle/>
        <a:p>
          <a:endParaRPr lang="ru-RU"/>
        </a:p>
      </dgm:t>
    </dgm:pt>
    <dgm:pt modelId="{A2F3AE28-B2A1-4737-AEB7-A4A2BF640325}" type="sibTrans" cxnId="{FB604CB0-A4BD-4D1D-9B20-70ECFB035718}">
      <dgm:prSet/>
      <dgm:spPr/>
      <dgm:t>
        <a:bodyPr/>
        <a:lstStyle/>
        <a:p>
          <a:endParaRPr lang="ru-RU"/>
        </a:p>
      </dgm:t>
    </dgm:pt>
    <dgm:pt modelId="{2CF139DF-F919-44B9-BE84-94047FBAA6FD}">
      <dgm:prSet custT="1"/>
      <dgm:spPr>
        <a:solidFill>
          <a:schemeClr val="accent2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 sz="1400" b="0" dirty="0">
            <a:solidFill>
              <a:srgbClr val="860000"/>
            </a:solidFill>
            <a:effectLst/>
          </a:endParaRPr>
        </a:p>
      </dgm:t>
    </dgm:pt>
    <dgm:pt modelId="{7FA46836-32CD-481C-9DD8-178272ACAB2F}" type="parTrans" cxnId="{3F8D8FC4-E1C6-4028-B32B-7368241F806B}">
      <dgm:prSet/>
      <dgm:spPr/>
      <dgm:t>
        <a:bodyPr/>
        <a:lstStyle/>
        <a:p>
          <a:endParaRPr lang="ru-RU"/>
        </a:p>
      </dgm:t>
    </dgm:pt>
    <dgm:pt modelId="{4D840EEA-F1E5-46C9-B4F0-08E7D9FC668B}" type="sibTrans" cxnId="{3F8D8FC4-E1C6-4028-B32B-7368241F806B}">
      <dgm:prSet/>
      <dgm:spPr/>
      <dgm:t>
        <a:bodyPr/>
        <a:lstStyle/>
        <a:p>
          <a:endParaRPr lang="ru-RU"/>
        </a:p>
      </dgm:t>
    </dgm:pt>
    <dgm:pt modelId="{4FECE606-D708-4F5A-B67E-A62D1DD5E5BA}">
      <dgm:prSet custT="1"/>
      <dgm:spPr>
        <a:solidFill>
          <a:srgbClr val="FFFF66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rgbClr val="006000"/>
              </a:solidFill>
              <a:effectLst/>
            </a:rPr>
            <a:t>В связи с необходимостью достижения с 1 января </a:t>
          </a:r>
          <a:r>
            <a:rPr lang="ru-RU" sz="1400" b="0" dirty="0" smtClean="0">
              <a:solidFill>
                <a:srgbClr val="006000"/>
              </a:solidFill>
              <a:effectLst/>
            </a:rPr>
            <a:t>202</a:t>
          </a:r>
          <a:r>
            <a:rPr lang="en-US" sz="1400" b="0" dirty="0" smtClean="0">
              <a:solidFill>
                <a:srgbClr val="006000"/>
              </a:solidFill>
              <a:effectLst/>
            </a:rPr>
            <a:t>1</a:t>
          </a:r>
          <a:r>
            <a:rPr lang="ru-RU" sz="1400" b="0" dirty="0" smtClean="0">
              <a:solidFill>
                <a:srgbClr val="006000"/>
              </a:solidFill>
              <a:effectLst/>
            </a:rPr>
            <a:t>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</a:t>
          </a:r>
          <a:r>
            <a:rPr lang="ru-RU" sz="1400" b="0" dirty="0" smtClean="0">
              <a:solidFill>
                <a:srgbClr val="006000"/>
              </a:solidFill>
              <a:effectLst/>
            </a:rPr>
            <a:t>202</a:t>
          </a:r>
          <a:r>
            <a:rPr lang="en-US" sz="1400" b="0" dirty="0" smtClean="0">
              <a:solidFill>
                <a:srgbClr val="006000"/>
              </a:solidFill>
              <a:effectLst/>
            </a:rPr>
            <a:t>1</a:t>
          </a:r>
          <a:r>
            <a:rPr lang="ru-RU" sz="1400" b="0" dirty="0" smtClean="0">
              <a:solidFill>
                <a:srgbClr val="006000"/>
              </a:solidFill>
              <a:effectLst/>
            </a:rPr>
            <a:t>-202</a:t>
          </a:r>
          <a:r>
            <a:rPr lang="en-US" sz="1400" b="0" dirty="0" smtClean="0">
              <a:solidFill>
                <a:srgbClr val="006000"/>
              </a:solidFill>
              <a:effectLst/>
            </a:rPr>
            <a:t>3</a:t>
          </a:r>
          <a:r>
            <a:rPr lang="ru-RU" sz="1400" b="0" dirty="0" smtClean="0">
              <a:solidFill>
                <a:srgbClr val="006000"/>
              </a:solidFill>
              <a:effectLst/>
            </a:rPr>
            <a:t> </a:t>
          </a:r>
          <a:r>
            <a:rPr lang="ru-RU" sz="1400" b="0" dirty="0" smtClean="0">
              <a:solidFill>
                <a:srgbClr val="006000"/>
              </a:solidFill>
              <a:effectLst/>
            </a:rPr>
            <a:t>годах предусмотрены в  полном объеме от необходимых средств в составе расходов средств бюджета поселения на фонд оплаты труда.</a:t>
          </a:r>
          <a:endParaRPr lang="ru-RU" sz="1400" b="0" dirty="0">
            <a:solidFill>
              <a:srgbClr val="006000"/>
            </a:solidFill>
            <a:effectLst/>
          </a:endParaRPr>
        </a:p>
      </dgm:t>
    </dgm:pt>
    <dgm:pt modelId="{C6D9F5B6-D4AE-4798-8F03-C001D5E80900}" type="parTrans" cxnId="{CD9D02C8-65F2-4A5E-8624-D41A092E6102}">
      <dgm:prSet/>
      <dgm:spPr/>
      <dgm:t>
        <a:bodyPr/>
        <a:lstStyle/>
        <a:p>
          <a:endParaRPr lang="ru-RU"/>
        </a:p>
      </dgm:t>
    </dgm:pt>
    <dgm:pt modelId="{F03356EF-19E4-4782-AD19-48467A0FBE2B}" type="sibTrans" cxnId="{CD9D02C8-65F2-4A5E-8624-D41A092E6102}">
      <dgm:prSet/>
      <dgm:spPr/>
      <dgm:t>
        <a:bodyPr/>
        <a:lstStyle/>
        <a:p>
          <a:endParaRPr lang="ru-RU"/>
        </a:p>
      </dgm:t>
    </dgm:pt>
    <dgm:pt modelId="{1DC32C2F-E681-4023-903C-30959094462E}" type="pres">
      <dgm:prSet presAssocID="{B7CB83DA-DE11-4100-94FF-F93363731E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6E746A-A592-45EC-989C-9E606509C09B}" type="pres">
      <dgm:prSet presAssocID="{BB335E99-AD83-45AC-915B-6D328AD0D969}" presName="parentText" presStyleLbl="node1" presStyleIdx="0" presStyleCnt="4" custLinFactY="-212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AAF0A-46B3-4D16-A4B0-A6287A6993F5}" type="pres">
      <dgm:prSet presAssocID="{BB335E99-AD83-45AC-915B-6D328AD0D96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AA736-25BB-409A-9C07-2EF9473057DB}" type="pres">
      <dgm:prSet presAssocID="{F9BEAF1B-6072-41BF-B589-489452EC9EBE}" presName="parentText" presStyleLbl="node1" presStyleIdx="1" presStyleCnt="4" custScaleY="235123" custLinFactY="-87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4EBD9-63A8-4860-A0AF-605918DE68DB}" type="pres">
      <dgm:prSet presAssocID="{A2F3AE28-B2A1-4737-AEB7-A4A2BF640325}" presName="spacer" presStyleCnt="0"/>
      <dgm:spPr/>
    </dgm:pt>
    <dgm:pt modelId="{F10A5426-BA65-42E1-AD89-6DA88BCA9654}" type="pres">
      <dgm:prSet presAssocID="{2CF139DF-F919-44B9-BE84-94047FBAA6FD}" presName="parentText" presStyleLbl="node1" presStyleIdx="2" presStyleCnt="4" custFlipVert="1" custScaleY="5899" custLinFactY="-16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AC633-8CAA-434D-BD4E-2DD9837024FF}" type="pres">
      <dgm:prSet presAssocID="{4D840EEA-F1E5-46C9-B4F0-08E7D9FC668B}" presName="spacer" presStyleCnt="0"/>
      <dgm:spPr/>
    </dgm:pt>
    <dgm:pt modelId="{3142BDDC-A5E9-4E17-A911-2C2081372108}" type="pres">
      <dgm:prSet presAssocID="{4FECE606-D708-4F5A-B67E-A62D1DD5E5BA}" presName="parentText" presStyleLbl="node1" presStyleIdx="3" presStyleCnt="4" custLinFactY="70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9D02C8-65F2-4A5E-8624-D41A092E6102}" srcId="{B7CB83DA-DE11-4100-94FF-F93363731E74}" destId="{4FECE606-D708-4F5A-B67E-A62D1DD5E5BA}" srcOrd="3" destOrd="0" parTransId="{C6D9F5B6-D4AE-4798-8F03-C001D5E80900}" sibTransId="{F03356EF-19E4-4782-AD19-48467A0FBE2B}"/>
    <dgm:cxn modelId="{EF4F087F-D82F-4780-A4F8-B4342927D36B}" type="presOf" srcId="{2CF139DF-F919-44B9-BE84-94047FBAA6FD}" destId="{F10A5426-BA65-42E1-AD89-6DA88BCA9654}" srcOrd="0" destOrd="0" presId="urn:microsoft.com/office/officeart/2005/8/layout/vList2"/>
    <dgm:cxn modelId="{CA8F6EC8-04CE-4050-9646-593D45D6A568}" srcId="{B7CB83DA-DE11-4100-94FF-F93363731E74}" destId="{BB335E99-AD83-45AC-915B-6D328AD0D969}" srcOrd="0" destOrd="0" parTransId="{64240768-7BAD-4F6B-8D33-7013C05B6B16}" sibTransId="{9813615C-2C4E-448E-B14E-4E48DA33F55C}"/>
    <dgm:cxn modelId="{0A789577-3EF7-4D24-B7D2-3F94E7CEBC67}" type="presOf" srcId="{B63B7AB0-EFD9-4747-804F-11E0D1A238AB}" destId="{BF0AAF0A-46B3-4D16-A4B0-A6287A6993F5}" srcOrd="0" destOrd="0" presId="urn:microsoft.com/office/officeart/2005/8/layout/vList2"/>
    <dgm:cxn modelId="{3F8D8FC4-E1C6-4028-B32B-7368241F806B}" srcId="{B7CB83DA-DE11-4100-94FF-F93363731E74}" destId="{2CF139DF-F919-44B9-BE84-94047FBAA6FD}" srcOrd="2" destOrd="0" parTransId="{7FA46836-32CD-481C-9DD8-178272ACAB2F}" sibTransId="{4D840EEA-F1E5-46C9-B4F0-08E7D9FC668B}"/>
    <dgm:cxn modelId="{3F08727C-CC5B-495C-8CA5-79959CC60F85}" type="presOf" srcId="{4FECE606-D708-4F5A-B67E-A62D1DD5E5BA}" destId="{3142BDDC-A5E9-4E17-A911-2C2081372108}" srcOrd="0" destOrd="0" presId="urn:microsoft.com/office/officeart/2005/8/layout/vList2"/>
    <dgm:cxn modelId="{7FB3B245-5E43-4C94-962D-D90BE375FBD0}" srcId="{BB335E99-AD83-45AC-915B-6D328AD0D969}" destId="{B63B7AB0-EFD9-4747-804F-11E0D1A238AB}" srcOrd="0" destOrd="0" parTransId="{005B1632-E9E4-49F8-AA01-06097728FDEF}" sibTransId="{CAAA2835-BA33-47A2-8B81-E80051FE8171}"/>
    <dgm:cxn modelId="{D70650D4-5AD0-4806-BE4E-867E8AE42A58}" type="presOf" srcId="{BB335E99-AD83-45AC-915B-6D328AD0D969}" destId="{146E746A-A592-45EC-989C-9E606509C09B}" srcOrd="0" destOrd="0" presId="urn:microsoft.com/office/officeart/2005/8/layout/vList2"/>
    <dgm:cxn modelId="{D8C48207-4168-475A-8AB3-D2A6D1219FB3}" type="presOf" srcId="{B7CB83DA-DE11-4100-94FF-F93363731E74}" destId="{1DC32C2F-E681-4023-903C-30959094462E}" srcOrd="0" destOrd="0" presId="urn:microsoft.com/office/officeart/2005/8/layout/vList2"/>
    <dgm:cxn modelId="{764B2A79-15F9-4FE8-B421-E1AF76AA5A17}" type="presOf" srcId="{F9BEAF1B-6072-41BF-B589-489452EC9EBE}" destId="{838AA736-25BB-409A-9C07-2EF9473057DB}" srcOrd="0" destOrd="0" presId="urn:microsoft.com/office/officeart/2005/8/layout/vList2"/>
    <dgm:cxn modelId="{FB604CB0-A4BD-4D1D-9B20-70ECFB035718}" srcId="{B7CB83DA-DE11-4100-94FF-F93363731E74}" destId="{F9BEAF1B-6072-41BF-B589-489452EC9EBE}" srcOrd="1" destOrd="0" parTransId="{20EBA038-EEC4-4A24-A77D-191A84DA7391}" sibTransId="{A2F3AE28-B2A1-4737-AEB7-A4A2BF640325}"/>
    <dgm:cxn modelId="{476607B7-C16F-40D9-9F7E-399645CEF368}" type="presParOf" srcId="{1DC32C2F-E681-4023-903C-30959094462E}" destId="{146E746A-A592-45EC-989C-9E606509C09B}" srcOrd="0" destOrd="0" presId="urn:microsoft.com/office/officeart/2005/8/layout/vList2"/>
    <dgm:cxn modelId="{252828E0-F623-4620-A820-81AA059683B1}" type="presParOf" srcId="{1DC32C2F-E681-4023-903C-30959094462E}" destId="{BF0AAF0A-46B3-4D16-A4B0-A6287A6993F5}" srcOrd="1" destOrd="0" presId="urn:microsoft.com/office/officeart/2005/8/layout/vList2"/>
    <dgm:cxn modelId="{52EF305F-0759-4C13-AD09-BDD4F37E7715}" type="presParOf" srcId="{1DC32C2F-E681-4023-903C-30959094462E}" destId="{838AA736-25BB-409A-9C07-2EF9473057DB}" srcOrd="2" destOrd="0" presId="urn:microsoft.com/office/officeart/2005/8/layout/vList2"/>
    <dgm:cxn modelId="{53E1B016-42C8-4A7F-A2E0-2F7B7E8E5B0B}" type="presParOf" srcId="{1DC32C2F-E681-4023-903C-30959094462E}" destId="{EDF4EBD9-63A8-4860-A0AF-605918DE68DB}" srcOrd="3" destOrd="0" presId="urn:microsoft.com/office/officeart/2005/8/layout/vList2"/>
    <dgm:cxn modelId="{B14BADDF-3A66-4631-8C69-6E0DEF1FB597}" type="presParOf" srcId="{1DC32C2F-E681-4023-903C-30959094462E}" destId="{F10A5426-BA65-42E1-AD89-6DA88BCA9654}" srcOrd="4" destOrd="0" presId="urn:microsoft.com/office/officeart/2005/8/layout/vList2"/>
    <dgm:cxn modelId="{F9F76E74-C60F-4768-B113-DB5D28C9F1D9}" type="presParOf" srcId="{1DC32C2F-E681-4023-903C-30959094462E}" destId="{34AAC633-8CAA-434D-BD4E-2DD9837024FF}" srcOrd="5" destOrd="0" presId="urn:microsoft.com/office/officeart/2005/8/layout/vList2"/>
    <dgm:cxn modelId="{F447FB40-2814-4C9D-B5AD-0060E27B6071}" type="presParOf" srcId="{1DC32C2F-E681-4023-903C-30959094462E}" destId="{3142BDDC-A5E9-4E17-A911-2C20813721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2DEAC-8C58-4F61-AEDF-73EBF788B3D2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A49F2A-A0FB-46AA-A693-79F7B1228894}">
      <dgm:prSet/>
      <dgm:spPr>
        <a:solidFill>
          <a:srgbClr val="FFC00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i="1" cap="none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endParaRPr lang="en-US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На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реализацию 7 муниципальных программ Гуково-Гнилушевского сельского поселения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1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предусмотрено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15643,6тыс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рублей,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2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7065,2 тыс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 и в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2023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6967,6 тыс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рублей. 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A0A25F2-73B5-412D-A218-2DB3F29A6EC8}" type="parTrans" cxnId="{A776EE7C-A569-4F40-8537-27F44ED2A419}">
      <dgm:prSet/>
      <dgm:spPr/>
      <dgm:t>
        <a:bodyPr/>
        <a:lstStyle/>
        <a:p>
          <a:endParaRPr lang="ru-RU"/>
        </a:p>
      </dgm:t>
    </dgm:pt>
    <dgm:pt modelId="{CA63998C-B13D-496E-AE60-0D6977DEBBFC}" type="sibTrans" cxnId="{A776EE7C-A569-4F40-8537-27F44ED2A419}">
      <dgm:prSet/>
      <dgm:spPr/>
      <dgm:t>
        <a:bodyPr/>
        <a:lstStyle/>
        <a:p>
          <a:endParaRPr lang="ru-RU"/>
        </a:p>
      </dgm:t>
    </dgm:pt>
    <dgm:pt modelId="{8AF8A807-B0F8-4E5F-BF54-7E7F0C460E0D}" type="pres">
      <dgm:prSet presAssocID="{57E2DEAC-8C58-4F61-AEDF-73EBF788B3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46B81C-AA54-40FF-AC05-BEC921B83253}" type="pres">
      <dgm:prSet presAssocID="{C6A49F2A-A0FB-46AA-A693-79F7B1228894}" presName="root" presStyleCnt="0"/>
      <dgm:spPr/>
    </dgm:pt>
    <dgm:pt modelId="{FF9D7083-0F06-408F-8884-C269A7A2AD69}" type="pres">
      <dgm:prSet presAssocID="{C6A49F2A-A0FB-46AA-A693-79F7B1228894}" presName="rootComposite" presStyleCnt="0"/>
      <dgm:spPr/>
    </dgm:pt>
    <dgm:pt modelId="{19DED179-2723-4F06-B18B-16F197879BCE}" type="pres">
      <dgm:prSet presAssocID="{C6A49F2A-A0FB-46AA-A693-79F7B1228894}" presName="rootText" presStyleLbl="node1" presStyleIdx="0" presStyleCnt="1" custScaleY="129148"/>
      <dgm:spPr/>
      <dgm:t>
        <a:bodyPr/>
        <a:lstStyle/>
        <a:p>
          <a:endParaRPr lang="ru-RU"/>
        </a:p>
      </dgm:t>
    </dgm:pt>
    <dgm:pt modelId="{7AA5D988-97E3-431D-BFFB-EDFD87284597}" type="pres">
      <dgm:prSet presAssocID="{C6A49F2A-A0FB-46AA-A693-79F7B1228894}" presName="rootConnector" presStyleLbl="node1" presStyleIdx="0" presStyleCnt="1"/>
      <dgm:spPr/>
      <dgm:t>
        <a:bodyPr/>
        <a:lstStyle/>
        <a:p>
          <a:endParaRPr lang="ru-RU"/>
        </a:p>
      </dgm:t>
    </dgm:pt>
    <dgm:pt modelId="{DA48C382-8FE9-4347-9C13-4712553B7A97}" type="pres">
      <dgm:prSet presAssocID="{C6A49F2A-A0FB-46AA-A693-79F7B1228894}" presName="childShape" presStyleCnt="0"/>
      <dgm:spPr/>
    </dgm:pt>
  </dgm:ptLst>
  <dgm:cxnLst>
    <dgm:cxn modelId="{4376ADCA-191C-4693-8E43-8BAC65812B39}" type="presOf" srcId="{C6A49F2A-A0FB-46AA-A693-79F7B1228894}" destId="{7AA5D988-97E3-431D-BFFB-EDFD87284597}" srcOrd="1" destOrd="0" presId="urn:microsoft.com/office/officeart/2005/8/layout/hierarchy3"/>
    <dgm:cxn modelId="{A776EE7C-A569-4F40-8537-27F44ED2A419}" srcId="{57E2DEAC-8C58-4F61-AEDF-73EBF788B3D2}" destId="{C6A49F2A-A0FB-46AA-A693-79F7B1228894}" srcOrd="0" destOrd="0" parTransId="{7A0A25F2-73B5-412D-A218-2DB3F29A6EC8}" sibTransId="{CA63998C-B13D-496E-AE60-0D6977DEBBFC}"/>
    <dgm:cxn modelId="{0EFDD303-2173-4F01-891A-574027F4060C}" type="presOf" srcId="{C6A49F2A-A0FB-46AA-A693-79F7B1228894}" destId="{19DED179-2723-4F06-B18B-16F197879BCE}" srcOrd="0" destOrd="0" presId="urn:microsoft.com/office/officeart/2005/8/layout/hierarchy3"/>
    <dgm:cxn modelId="{07D1FE2F-05A7-4703-8736-1E0F6E61C0F5}" type="presOf" srcId="{57E2DEAC-8C58-4F61-AEDF-73EBF788B3D2}" destId="{8AF8A807-B0F8-4E5F-BF54-7E7F0C460E0D}" srcOrd="0" destOrd="0" presId="urn:microsoft.com/office/officeart/2005/8/layout/hierarchy3"/>
    <dgm:cxn modelId="{2033FD1A-D80D-4BD9-8669-E27D6147D6A7}" type="presParOf" srcId="{8AF8A807-B0F8-4E5F-BF54-7E7F0C460E0D}" destId="{5646B81C-AA54-40FF-AC05-BEC921B83253}" srcOrd="0" destOrd="0" presId="urn:microsoft.com/office/officeart/2005/8/layout/hierarchy3"/>
    <dgm:cxn modelId="{22DE8167-F844-40AA-9D64-D5D7CDD4C555}" type="presParOf" srcId="{5646B81C-AA54-40FF-AC05-BEC921B83253}" destId="{FF9D7083-0F06-408F-8884-C269A7A2AD69}" srcOrd="0" destOrd="0" presId="urn:microsoft.com/office/officeart/2005/8/layout/hierarchy3"/>
    <dgm:cxn modelId="{D7227B3F-5A28-4D1F-9A30-37BC8C3DD31D}" type="presParOf" srcId="{FF9D7083-0F06-408F-8884-C269A7A2AD69}" destId="{19DED179-2723-4F06-B18B-16F197879BCE}" srcOrd="0" destOrd="0" presId="urn:microsoft.com/office/officeart/2005/8/layout/hierarchy3"/>
    <dgm:cxn modelId="{8EFAA842-89D7-4D1A-9E4E-B6CD05511E97}" type="presParOf" srcId="{FF9D7083-0F06-408F-8884-C269A7A2AD69}" destId="{7AA5D988-97E3-431D-BFFB-EDFD87284597}" srcOrd="1" destOrd="0" presId="urn:microsoft.com/office/officeart/2005/8/layout/hierarchy3"/>
    <dgm:cxn modelId="{4E7281FC-D01F-45C1-AA48-71D5D2705349}" type="presParOf" srcId="{5646B81C-AA54-40FF-AC05-BEC921B83253}" destId="{DA48C382-8FE9-4347-9C13-4712553B7A9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CA409-8185-4033-A1EB-DDBB2CFFEFFD}">
      <dsp:nvSpPr>
        <dsp:cNvPr id="0" name=""/>
        <dsp:cNvSpPr/>
      </dsp:nvSpPr>
      <dsp:spPr>
        <a:xfrm>
          <a:off x="0" y="9"/>
          <a:ext cx="4113738" cy="246824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Прогноз социально-экономического развития Гуково-Гнилушевского сельского поселения на 20</a:t>
          </a:r>
          <a:r>
            <a:rPr lang="en-US" sz="1800" b="1" kern="1200" dirty="0" smtClean="0"/>
            <a:t>21</a:t>
          </a:r>
          <a:r>
            <a:rPr lang="ru-RU" sz="1800" b="1" kern="1200" dirty="0" smtClean="0"/>
            <a:t>-202</a:t>
          </a:r>
          <a:r>
            <a:rPr lang="en-US" sz="1800" b="1" kern="1200" dirty="0" smtClean="0"/>
            <a:t>3</a:t>
          </a:r>
          <a:r>
            <a:rPr lang="ru-RU" sz="1800" b="1" kern="1200" dirty="0" smtClean="0"/>
            <a:t> годы</a:t>
          </a:r>
        </a:p>
      </dsp:txBody>
      <dsp:txXfrm>
        <a:off x="0" y="9"/>
        <a:ext cx="4113738" cy="2468242"/>
      </dsp:txXfrm>
    </dsp:sp>
    <dsp:sp modelId="{43A8C9F2-CC0C-4B3C-A2D8-54831BE8DFC8}">
      <dsp:nvSpPr>
        <dsp:cNvPr id="0" name=""/>
        <dsp:cNvSpPr/>
      </dsp:nvSpPr>
      <dsp:spPr>
        <a:xfrm>
          <a:off x="4526166" y="26370"/>
          <a:ext cx="4113738" cy="2468242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Основные направления бюджетной и налоговой политики Гуково</a:t>
          </a:r>
          <a:r>
            <a:rPr lang="en-US" sz="1800" b="1" kern="1200" dirty="0" smtClean="0"/>
            <a:t>-</a:t>
          </a:r>
          <a:r>
            <a:rPr lang="ru-RU" sz="1800" b="1" kern="1200" dirty="0" smtClean="0"/>
            <a:t>Гнилушевского сельского поселения на 20</a:t>
          </a:r>
          <a:r>
            <a:rPr lang="en-US" sz="1800" b="1" kern="1200" dirty="0" smtClean="0"/>
            <a:t>21</a:t>
          </a:r>
          <a:r>
            <a:rPr lang="ru-RU" sz="1800" b="1" kern="1200" dirty="0" smtClean="0"/>
            <a:t> – 20</a:t>
          </a:r>
          <a:r>
            <a:rPr lang="en-US" sz="1800" b="1" kern="1200" dirty="0" smtClean="0"/>
            <a:t>23</a:t>
          </a:r>
          <a:r>
            <a:rPr lang="ru-RU" sz="1800" b="1" kern="1200" dirty="0" smtClean="0"/>
            <a:t> годы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526166" y="26370"/>
        <a:ext cx="4113738" cy="2468242"/>
      </dsp:txXfrm>
    </dsp:sp>
    <dsp:sp modelId="{566A23FF-74D9-477B-9269-0EB77794B754}">
      <dsp:nvSpPr>
        <dsp:cNvPr id="0" name=""/>
        <dsp:cNvSpPr/>
      </dsp:nvSpPr>
      <dsp:spPr>
        <a:xfrm>
          <a:off x="2232264" y="2664296"/>
          <a:ext cx="4113738" cy="2468242"/>
        </a:xfrm>
        <a:prstGeom prst="rect">
          <a:avLst/>
        </a:prstGeom>
        <a:solidFill>
          <a:srgbClr val="FFFF66"/>
        </a:solidFill>
        <a:ln w="15875" cap="flat" cmpd="sng" algn="ctr">
          <a:solidFill>
            <a:schemeClr val="accent6">
              <a:shade val="75000"/>
              <a:satMod val="125000"/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Муниципальные программы Гуково-Гнилушевского сельского поселения</a:t>
          </a:r>
          <a:endParaRPr lang="ru-RU" sz="1800" b="1" kern="1200" dirty="0"/>
        </a:p>
      </dsp:txBody>
      <dsp:txXfrm>
        <a:off x="2232264" y="2664296"/>
        <a:ext cx="4113738" cy="2468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4AAAE-D3BB-4A73-966A-578BEE46F6EF}">
      <dsp:nvSpPr>
        <dsp:cNvPr id="0" name=""/>
        <dsp:cNvSpPr/>
      </dsp:nvSpPr>
      <dsp:spPr>
        <a:xfrm>
          <a:off x="0" y="3744415"/>
          <a:ext cx="7992887" cy="6249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  <a:endParaRPr lang="ru-RU" sz="2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0507" y="3774922"/>
        <a:ext cx="7931873" cy="563920"/>
      </dsp:txXfrm>
    </dsp:sp>
    <dsp:sp modelId="{2AE7AD76-11D8-4DEE-84F8-A79845059922}">
      <dsp:nvSpPr>
        <dsp:cNvPr id="0" name=""/>
        <dsp:cNvSpPr/>
      </dsp:nvSpPr>
      <dsp:spPr>
        <a:xfrm>
          <a:off x="0" y="4392491"/>
          <a:ext cx="7992887" cy="56730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C000"/>
              </a:solidFill>
            </a:rPr>
            <a:t>инвестирование в человеческий капитал</a:t>
          </a:r>
          <a:endParaRPr lang="ru-RU" sz="2000" kern="1200" dirty="0">
            <a:solidFill>
              <a:srgbClr val="FFC000"/>
            </a:solidFill>
          </a:endParaRPr>
        </a:p>
      </dsp:txBody>
      <dsp:txXfrm>
        <a:off x="27693" y="4420184"/>
        <a:ext cx="7937501" cy="511915"/>
      </dsp:txXfrm>
    </dsp:sp>
    <dsp:sp modelId="{6DE4F773-229D-4AA3-859B-F9002E161D51}">
      <dsp:nvSpPr>
        <dsp:cNvPr id="0" name=""/>
        <dsp:cNvSpPr/>
      </dsp:nvSpPr>
      <dsp:spPr>
        <a:xfrm>
          <a:off x="0" y="0"/>
          <a:ext cx="7992887" cy="663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наполняемость бюджета собственными доходами</a:t>
          </a:r>
          <a:endParaRPr lang="ru-RU" sz="2000" kern="1200" dirty="0"/>
        </a:p>
      </dsp:txBody>
      <dsp:txXfrm>
        <a:off x="32405" y="32405"/>
        <a:ext cx="7928077" cy="599018"/>
      </dsp:txXfrm>
    </dsp:sp>
    <dsp:sp modelId="{80F5B991-6CBB-4EB5-BA23-960AFF509290}">
      <dsp:nvSpPr>
        <dsp:cNvPr id="0" name=""/>
        <dsp:cNvSpPr/>
      </dsp:nvSpPr>
      <dsp:spPr>
        <a:xfrm>
          <a:off x="0" y="528555"/>
          <a:ext cx="7992887" cy="595487"/>
        </a:xfrm>
        <a:prstGeom prst="roundRect">
          <a:avLst/>
        </a:prstGeom>
        <a:solidFill>
          <a:srgbClr val="FFCC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эффективное управление расходами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29069" y="557624"/>
        <a:ext cx="7934749" cy="537349"/>
      </dsp:txXfrm>
    </dsp:sp>
    <dsp:sp modelId="{C3F5D158-A550-4D4B-B5F3-83184194564B}">
      <dsp:nvSpPr>
        <dsp:cNvPr id="0" name=""/>
        <dsp:cNvSpPr/>
      </dsp:nvSpPr>
      <dsp:spPr>
        <a:xfrm>
          <a:off x="0" y="2444305"/>
          <a:ext cx="7992887" cy="643903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  <a:endParaRPr lang="ru-RU" sz="20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31433" y="2475738"/>
        <a:ext cx="7930021" cy="581037"/>
      </dsp:txXfrm>
    </dsp:sp>
    <dsp:sp modelId="{BA36AF43-7A7C-4576-88BD-40FAFB4C3D1B}">
      <dsp:nvSpPr>
        <dsp:cNvPr id="0" name=""/>
        <dsp:cNvSpPr/>
      </dsp:nvSpPr>
      <dsp:spPr>
        <a:xfrm>
          <a:off x="0" y="3096343"/>
          <a:ext cx="7992887" cy="66120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качественное и эффективное муниципальное управление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32277" y="3128620"/>
        <a:ext cx="7928333" cy="596646"/>
      </dsp:txXfrm>
    </dsp:sp>
    <dsp:sp modelId="{F05916F3-83EC-4DD6-A805-759854B92DCC}">
      <dsp:nvSpPr>
        <dsp:cNvPr id="0" name=""/>
        <dsp:cNvSpPr/>
      </dsp:nvSpPr>
      <dsp:spPr>
        <a:xfrm>
          <a:off x="0" y="1118018"/>
          <a:ext cx="7992887" cy="640839"/>
        </a:xfrm>
        <a:prstGeom prst="roundRect">
          <a:avLst/>
        </a:prstGeom>
        <a:solidFill>
          <a:srgbClr val="66FF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CC"/>
              </a:solidFill>
            </a:rPr>
            <a:t>проведение взвешенной долговой политики</a:t>
          </a:r>
          <a:endParaRPr lang="ru-RU" sz="2000" kern="1200" dirty="0">
            <a:solidFill>
              <a:srgbClr val="0000CC"/>
            </a:solidFill>
          </a:endParaRPr>
        </a:p>
      </dsp:txBody>
      <dsp:txXfrm>
        <a:off x="31283" y="1149301"/>
        <a:ext cx="7930321" cy="578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E746A-A592-45EC-989C-9E606509C09B}">
      <dsp:nvSpPr>
        <dsp:cNvPr id="0" name=""/>
        <dsp:cNvSpPr/>
      </dsp:nvSpPr>
      <dsp:spPr>
        <a:xfrm>
          <a:off x="0" y="0"/>
          <a:ext cx="8856983" cy="1150998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2020 и 2022 годы приняты бюджетные ассигнования, утвержденные решением от 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24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.12.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2019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№ 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136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«О  бюджете Гуково-Гнилушевского сельского поселения сельского поселения Краcносулинского района на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год и на плановый период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1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и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годов».</a:t>
          </a:r>
          <a:endParaRPr lang="ru-RU" sz="14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6187" y="56187"/>
        <a:ext cx="8744609" cy="1038624"/>
      </dsp:txXfrm>
    </dsp:sp>
    <dsp:sp modelId="{BF0AAF0A-46B3-4D16-A4B0-A6287A6993F5}">
      <dsp:nvSpPr>
        <dsp:cNvPr id="0" name=""/>
        <dsp:cNvSpPr/>
      </dsp:nvSpPr>
      <dsp:spPr>
        <a:xfrm>
          <a:off x="0" y="1162027"/>
          <a:ext cx="8856983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0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</dsp:txBody>
      <dsp:txXfrm>
        <a:off x="0" y="1162027"/>
        <a:ext cx="8856983" cy="331200"/>
      </dsp:txXfrm>
    </dsp:sp>
    <dsp:sp modelId="{838AA736-25BB-409A-9C07-2EF9473057DB}">
      <dsp:nvSpPr>
        <dsp:cNvPr id="0" name=""/>
        <dsp:cNvSpPr/>
      </dsp:nvSpPr>
      <dsp:spPr>
        <a:xfrm>
          <a:off x="0" y="1335283"/>
          <a:ext cx="8856983" cy="270626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  <a:effectLst/>
            </a:rPr>
            <a:t>Учтены расходы на повышение расходов на заработную плату низкооплачиваемых работников, в связи с её доведением до минимального размера оплаты труда, в соответствии с принятым Федеральным законом от 19.12.2016 № 460 –ФЗ «О внесении изменения в статью 1 Федерального закона "О минимальном размере оплаты труда".</a:t>
          </a:r>
          <a:endParaRPr lang="ru-RU" sz="1400" b="0" kern="1200" dirty="0">
            <a:solidFill>
              <a:srgbClr val="002060"/>
            </a:solidFill>
            <a:effectLst/>
          </a:endParaRPr>
        </a:p>
      </dsp:txBody>
      <dsp:txXfrm>
        <a:off x="132109" y="1467392"/>
        <a:ext cx="8592765" cy="2442045"/>
      </dsp:txXfrm>
    </dsp:sp>
    <dsp:sp modelId="{F10A5426-BA65-42E1-AD89-6DA88BCA9654}">
      <dsp:nvSpPr>
        <dsp:cNvPr id="0" name=""/>
        <dsp:cNvSpPr/>
      </dsp:nvSpPr>
      <dsp:spPr>
        <a:xfrm flipV="1">
          <a:off x="0" y="4179935"/>
          <a:ext cx="8856983" cy="67897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>
            <a:solidFill>
              <a:srgbClr val="860000"/>
            </a:solidFill>
            <a:effectLst/>
          </a:endParaRPr>
        </a:p>
      </dsp:txBody>
      <dsp:txXfrm rot="10800000">
        <a:off x="3314" y="4183249"/>
        <a:ext cx="8850355" cy="61269"/>
      </dsp:txXfrm>
    </dsp:sp>
    <dsp:sp modelId="{3142BDDC-A5E9-4E17-A911-2C2081372108}">
      <dsp:nvSpPr>
        <dsp:cNvPr id="0" name=""/>
        <dsp:cNvSpPr/>
      </dsp:nvSpPr>
      <dsp:spPr>
        <a:xfrm>
          <a:off x="0" y="4393617"/>
          <a:ext cx="8856983" cy="1150998"/>
        </a:xfrm>
        <a:prstGeom prst="roundRect">
          <a:avLst/>
        </a:prstGeom>
        <a:solidFill>
          <a:srgbClr val="FFFF66"/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6000"/>
              </a:solidFill>
              <a:effectLst/>
            </a:rPr>
            <a:t>В связи с необходимостью достижения с 1 января 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202</a:t>
          </a:r>
          <a:r>
            <a:rPr lang="en-US" sz="1400" b="0" kern="1200" dirty="0" smtClean="0">
              <a:solidFill>
                <a:srgbClr val="006000"/>
              </a:solidFill>
              <a:effectLst/>
            </a:rPr>
            <a:t>1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202</a:t>
          </a:r>
          <a:r>
            <a:rPr lang="en-US" sz="1400" b="0" kern="1200" dirty="0" smtClean="0">
              <a:solidFill>
                <a:srgbClr val="006000"/>
              </a:solidFill>
              <a:effectLst/>
            </a:rPr>
            <a:t>1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-202</a:t>
          </a:r>
          <a:r>
            <a:rPr lang="en-US" sz="1400" b="0" kern="1200" dirty="0" smtClean="0">
              <a:solidFill>
                <a:srgbClr val="006000"/>
              </a:solidFill>
              <a:effectLst/>
            </a:rPr>
            <a:t>3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 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годах предусмотрены в  полном объеме от необходимых средств в составе расходов средств бюджета поселения на фонд оплаты труда.</a:t>
          </a:r>
          <a:endParaRPr lang="ru-RU" sz="1400" b="0" kern="1200" dirty="0">
            <a:solidFill>
              <a:srgbClr val="006000"/>
            </a:solidFill>
            <a:effectLst/>
          </a:endParaRPr>
        </a:p>
      </dsp:txBody>
      <dsp:txXfrm>
        <a:off x="56187" y="4449804"/>
        <a:ext cx="8744609" cy="10386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ED179-2723-4F06-B18B-16F197879BCE}">
      <dsp:nvSpPr>
        <dsp:cNvPr id="0" name=""/>
        <dsp:cNvSpPr/>
      </dsp:nvSpPr>
      <dsp:spPr>
        <a:xfrm>
          <a:off x="0" y="476676"/>
          <a:ext cx="9144000" cy="5904646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cap="none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sz="2200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На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реализацию 7 муниципальных программ Гуково-Гнилушевского сельского поселения в 20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1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предусмотрено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15643,6тыс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рублей, в 20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7065,2 тыс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 и в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2023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6967,6 тыс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рублей. </a:t>
          </a:r>
          <a:endParaRPr lang="ru-RU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72941" y="649617"/>
        <a:ext cx="8798118" cy="555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0.01621</cdr:x>
      <cdr:y>0.725</cdr:y>
    </cdr:from>
    <cdr:to>
      <cdr:x>0.36251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4011" y="4176464"/>
          <a:ext cx="3076563" cy="1584176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0DCB3-295D-4AC2-B688-2B8F698B513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8BFDF-793F-4DAF-BAFD-2112924C5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4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BFDF-793F-4DAF-BAFD-2112924C5E6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8064896" cy="38227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Администрация Гуково-Гнилушевского сельского поселения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36486"/>
            <a:ext cx="8352928" cy="3621514"/>
          </a:xfrm>
          <a:ln>
            <a:noFill/>
          </a:ln>
          <a:effectLst/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100" b="1" i="1" dirty="0" smtClean="0">
                <a:solidFill>
                  <a:srgbClr val="A81B04"/>
                </a:solidFill>
              </a:rPr>
              <a:t>БЮДЖЕТ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ГУКОВО-ГНИЛУШЕВСКОГО СЕЛЬСКОГО ПОСЕЛЕНИЯ КРАСНОСУЛИНСКОГО РАЙОНА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НА 20</a:t>
            </a:r>
            <a:r>
              <a:rPr lang="en-US" sz="3100" b="1" i="1" dirty="0" smtClean="0">
                <a:solidFill>
                  <a:srgbClr val="A81B04"/>
                </a:solidFill>
              </a:rPr>
              <a:t>21</a:t>
            </a:r>
            <a:r>
              <a:rPr lang="ru-RU" sz="3100" b="1" i="1" dirty="0" smtClean="0">
                <a:solidFill>
                  <a:srgbClr val="A81B04"/>
                </a:solidFill>
              </a:rPr>
              <a:t> ГОД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И НА ПЛАНОВЫЙ ПЕРИОД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20</a:t>
            </a:r>
            <a:r>
              <a:rPr lang="en-US" sz="3100" b="1" i="1" dirty="0" smtClean="0">
                <a:solidFill>
                  <a:srgbClr val="A81B04"/>
                </a:solidFill>
              </a:rPr>
              <a:t>22</a:t>
            </a:r>
            <a:r>
              <a:rPr lang="ru-RU" sz="3100" b="1" i="1" dirty="0" smtClean="0">
                <a:solidFill>
                  <a:srgbClr val="A81B04"/>
                </a:solidFill>
              </a:rPr>
              <a:t> И 202</a:t>
            </a:r>
            <a:r>
              <a:rPr lang="en-US" sz="3100" b="1" i="1" dirty="0" smtClean="0">
                <a:solidFill>
                  <a:srgbClr val="A81B04"/>
                </a:solidFill>
              </a:rPr>
              <a:t>3</a:t>
            </a:r>
            <a:r>
              <a:rPr lang="ru-RU" sz="3100" b="1" i="1" dirty="0" smtClean="0">
                <a:solidFill>
                  <a:srgbClr val="A81B04"/>
                </a:solidFill>
              </a:rPr>
              <a:t> ГОДОВ </a:t>
            </a: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rgbClr val="7030A0"/>
                </a:solidFill>
              </a:rPr>
              <a:t/>
            </a:r>
            <a:br>
              <a:rPr lang="ru-RU" sz="1300" b="1" dirty="0">
                <a:solidFill>
                  <a:srgbClr val="7030A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lum contrast="10000"/>
          </a:blip>
          <a:srcRect l="27171" t="24098" r="22757" b="18434"/>
          <a:stretch>
            <a:fillRect/>
          </a:stretch>
        </p:blipFill>
        <p:spPr bwMode="auto">
          <a:xfrm>
            <a:off x="0" y="500042"/>
            <a:ext cx="5214974" cy="2928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43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ПОСТУПАЮЩИЕ </a:t>
            </a:r>
            <a:r>
              <a:rPr lang="ru-RU" sz="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БЮДЖЕТ ДЕНЕЖНЫЕ СРЕДСТВА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112568"/>
          </a:xfrm>
        </p:spPr>
      </p:pic>
    </p:spTree>
    <p:extLst>
      <p:ext uri="{BB962C8B-B14F-4D97-AF65-F5344CB8AC3E}">
        <p14:creationId xmlns:p14="http://schemas.microsoft.com/office/powerpoint/2010/main" val="34235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FF"/>
                </a:solidFill>
                <a:effectLst/>
              </a:rPr>
              <a:t>СОБСТВЕННЫЕ ДОХОДЫ БЮДЖЕТА ПОСЕЛЕНИЯ</a:t>
            </a:r>
            <a:endParaRPr lang="ru-RU" sz="2800" dirty="0">
              <a:solidFill>
                <a:srgbClr val="66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74764372"/>
              </p:ext>
            </p:extLst>
          </p:nvPr>
        </p:nvGraphicFramePr>
        <p:xfrm>
          <a:off x="35496" y="1124744"/>
          <a:ext cx="91085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5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392488" cy="29523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Прогноз социально-экономического развития Гуково-Гнилушевского сельского поселения на 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2020-2022 </a:t>
            </a: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годы</a:t>
            </a:r>
            <a:b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ru-RU" sz="1300" b="1" cap="none" dirty="0">
              <a:ln w="50800"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8527841"/>
              </p:ext>
            </p:extLst>
          </p:nvPr>
        </p:nvGraphicFramePr>
        <p:xfrm>
          <a:off x="611560" y="1007610"/>
          <a:ext cx="7992888" cy="23774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96875"/>
                <a:gridCol w="3059509"/>
                <a:gridCol w="1008112"/>
                <a:gridCol w="1005553"/>
                <a:gridCol w="920119"/>
                <a:gridCol w="738624"/>
                <a:gridCol w="864096"/>
              </a:tblGrid>
              <a:tr h="312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</a:t>
                      </a:r>
                      <a:r>
                        <a:rPr lang="en-US" sz="1200" dirty="0" smtClean="0">
                          <a:effectLst/>
                        </a:rPr>
                        <a:t>9</a:t>
                      </a:r>
                      <a:r>
                        <a:rPr lang="ru-RU" sz="1200" dirty="0" smtClean="0">
                          <a:effectLst/>
                        </a:rPr>
                        <a:t>  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отчет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</a:t>
                      </a:r>
                      <a:r>
                        <a:rPr lang="en-US" sz="1200" dirty="0" smtClean="0">
                          <a:effectLst/>
                        </a:rPr>
                        <a:t>20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оценка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</a:t>
                      </a:r>
                      <a:r>
                        <a:rPr lang="en-US" sz="1200" dirty="0" smtClean="0">
                          <a:effectLst/>
                        </a:rPr>
                        <a:t>21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2  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Фонд заработной платы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98.5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99.5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100.8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103.5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106.6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инвестиций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12.8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Прибыль прибыльных организаций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тыс. руб.)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11.2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11.6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12.2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12.9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13.8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9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2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Структура налоговых и неналоговых доходов бюджета поселения на  20</a:t>
            </a:r>
            <a:r>
              <a:rPr lang="en-US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21</a:t>
            </a: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  <a:endParaRPr lang="ru-RU" sz="2400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60168060"/>
              </p:ext>
            </p:extLst>
          </p:nvPr>
        </p:nvGraphicFramePr>
        <p:xfrm>
          <a:off x="179512" y="1052736"/>
          <a:ext cx="88120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2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0033CC"/>
                </a:solidFill>
                <a:effectLst/>
              </a:rPr>
              <a:t>Динамика поступлений налога на доходы физических лиц </a:t>
            </a:r>
            <a:r>
              <a:rPr lang="ru-RU" sz="2000" b="1" i="1" dirty="0" smtClean="0">
                <a:solidFill>
                  <a:srgbClr val="0033CC"/>
                </a:solidFill>
                <a:effectLst/>
              </a:rPr>
              <a:t>в </a:t>
            </a:r>
            <a:r>
              <a:rPr lang="ru-RU" sz="2000" b="1" i="1" dirty="0">
                <a:solidFill>
                  <a:srgbClr val="0033CC"/>
                </a:solidFill>
                <a:effectLst/>
              </a:rPr>
              <a:t>бюджет поселения</a:t>
            </a:r>
            <a:endParaRPr lang="ru-RU" sz="2000" i="1" dirty="0">
              <a:solidFill>
                <a:srgbClr val="0033CC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1158910"/>
              </p:ext>
            </p:extLst>
          </p:nvPr>
        </p:nvGraphicFramePr>
        <p:xfrm>
          <a:off x="0" y="908720"/>
          <a:ext cx="9144000" cy="517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38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поступления*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800" y="836712"/>
            <a:ext cx="8686800" cy="524341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тыс. рублей</a:t>
            </a:r>
          </a:p>
          <a:p>
            <a:pPr marL="0" indent="0" algn="ctr">
              <a:buNone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62756"/>
              </p:ext>
            </p:extLst>
          </p:nvPr>
        </p:nvGraphicFramePr>
        <p:xfrm>
          <a:off x="1187624" y="1484783"/>
          <a:ext cx="5904656" cy="350560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84376"/>
                <a:gridCol w="792088"/>
                <a:gridCol w="864096"/>
                <a:gridCol w="864096"/>
              </a:tblGrid>
              <a:tr h="7488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492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поступления,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12848.8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4153.0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4218.3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0697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4629.8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3910.2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3966.5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139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поселений на 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240.2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242.6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251.6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2259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 поселений на выполнение передаваемых полномочий субъектов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6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1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  <a:scene3d>
            <a:camera prst="obliqueTopRight"/>
            <a:lightRig rig="threePt" dir="t"/>
          </a:scene3d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Расходы бюджета поселения </a:t>
            </a:r>
            <a:b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в</a:t>
            </a: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2021 </a:t>
            </a:r>
            <a:r>
              <a:rPr lang="ru-RU" sz="20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году</a:t>
            </a:r>
            <a:endParaRPr lang="ru-RU" sz="2000" dirty="0">
              <a:solidFill>
                <a:srgbClr val="05080F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8369565"/>
              </p:ext>
            </p:extLst>
          </p:nvPr>
        </p:nvGraphicFramePr>
        <p:xfrm>
          <a:off x="107504" y="1052736"/>
          <a:ext cx="88840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9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8856984" cy="35283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C00000"/>
                </a:solidFill>
                <a:effectLst/>
              </a:rPr>
              <a:t>	</a:t>
            </a:r>
            <a:r>
              <a:rPr lang="ru-RU" sz="1200" dirty="0" smtClean="0">
                <a:effectLst/>
              </a:rPr>
              <a:t/>
            </a:r>
            <a:br>
              <a:rPr lang="ru-RU" sz="1200" dirty="0" smtClean="0">
                <a:effectLst/>
              </a:rPr>
            </a:br>
            <a:r>
              <a:rPr lang="ru-RU" sz="1200" dirty="0" smtClean="0">
                <a:effectLst/>
              </a:rPr>
              <a:t>	</a:t>
            </a:r>
            <a:br>
              <a:rPr lang="ru-RU" sz="1200" dirty="0" smtClean="0">
                <a:effectLst/>
              </a:rPr>
            </a:br>
            <a:r>
              <a:rPr lang="ru-RU" sz="1600" dirty="0" smtClean="0">
                <a:solidFill>
                  <a:srgbClr val="006000"/>
                </a:solidFill>
                <a:effectLst/>
              </a:rPr>
              <a:t> </a:t>
            </a:r>
            <a:r>
              <a:rPr lang="ru-RU" sz="1600" dirty="0">
                <a:solidFill>
                  <a:srgbClr val="006000"/>
                </a:solidFill>
                <a:effectLst/>
              </a:rPr>
              <a:t/>
            </a:r>
            <a:br>
              <a:rPr lang="ru-RU" sz="1600" dirty="0">
                <a:solidFill>
                  <a:srgbClr val="006000"/>
                </a:solidFill>
                <a:effectLst/>
              </a:rPr>
            </a:br>
            <a:endParaRPr lang="ru-RU" sz="1600" dirty="0">
              <a:solidFill>
                <a:srgbClr val="006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992888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</a:t>
            </a:r>
            <a:r>
              <a:rPr lang="ru-RU" b="1" dirty="0" smtClean="0"/>
              <a:t>расходов бюджета поселения на </a:t>
            </a:r>
            <a:r>
              <a:rPr lang="ru-RU" b="1" dirty="0" smtClean="0"/>
              <a:t>202</a:t>
            </a:r>
            <a:r>
              <a:rPr lang="en-US" b="1" dirty="0" smtClean="0"/>
              <a:t>1</a:t>
            </a:r>
            <a:r>
              <a:rPr lang="ru-RU" b="1" dirty="0" smtClean="0"/>
              <a:t>-202</a:t>
            </a:r>
            <a:r>
              <a:rPr lang="en-US" b="1" dirty="0" smtClean="0"/>
              <a:t>3</a:t>
            </a:r>
            <a:r>
              <a:rPr lang="ru-RU" b="1" dirty="0" smtClean="0"/>
              <a:t> </a:t>
            </a:r>
            <a:r>
              <a:rPr lang="ru-RU" b="1" dirty="0"/>
              <a:t>годы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55136485"/>
              </p:ext>
            </p:extLst>
          </p:nvPr>
        </p:nvGraphicFramePr>
        <p:xfrm>
          <a:off x="179512" y="1052736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96944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450000" algn="l">
              <a:buNone/>
            </a:pP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целях исполнения требований Соглашения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 мерах по социально-экономическому развитию и оздоровлению муниципальных финансов Гуково-Гнилушевского сельского поселения: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Установлены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запреты на: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принятие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расходных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увеличение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численности муниципальных служащих Гуково-Гнилушевского сельского поселения на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год.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08912" cy="64807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расходов бюджета поселения на </a:t>
            </a:r>
            <a:r>
              <a:rPr lang="ru-RU" b="1" dirty="0" smtClean="0"/>
              <a:t>20</a:t>
            </a:r>
            <a:r>
              <a:rPr lang="en-US" b="1" dirty="0" smtClean="0"/>
              <a:t>21</a:t>
            </a:r>
            <a:r>
              <a:rPr lang="ru-RU" b="1" dirty="0" smtClean="0"/>
              <a:t>-202</a:t>
            </a:r>
            <a:r>
              <a:rPr lang="en-US" b="1" dirty="0" smtClean="0"/>
              <a:t>3</a:t>
            </a:r>
            <a:r>
              <a:rPr lang="ru-RU" b="1" dirty="0" smtClean="0"/>
              <a:t> </a:t>
            </a:r>
            <a:r>
              <a:rPr lang="ru-RU" b="1" dirty="0"/>
              <a:t>годы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9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  <a:effectLst/>
              </a:rPr>
              <a:t>Расходы бюджета поселения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82045573"/>
              </p:ext>
            </p:extLst>
          </p:nvPr>
        </p:nvGraphicFramePr>
        <p:xfrm>
          <a:off x="1763688" y="548680"/>
          <a:ext cx="5830932" cy="597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564"/>
                <a:gridCol w="1152128"/>
                <a:gridCol w="1080120"/>
                <a:gridCol w="1080120"/>
              </a:tblGrid>
              <a:tr h="288032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kumimoji="0"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1год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2год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2023год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4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(проект)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16235,0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7491,3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7588,3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5299,7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4261,3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3795,9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240,2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242,6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251,6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37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4.0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551,8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8060,7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904,0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755,0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Образование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1810,0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1741,2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2447,4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256,6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330.2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330.2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1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Основа формирования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поселения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202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8631005"/>
              </p:ext>
            </p:extLst>
          </p:nvPr>
        </p:nvGraphicFramePr>
        <p:xfrm>
          <a:off x="323528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6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484106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9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Расходы бюджета поселения, </a:t>
            </a:r>
            <a: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/>
            </a:r>
            <a:b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</a:b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формируемые в рамках муниципальных программ Гуково-Гнилушевского сельского поселения, и непрограммные расходы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57550899"/>
              </p:ext>
            </p:extLst>
          </p:nvPr>
        </p:nvGraphicFramePr>
        <p:xfrm>
          <a:off x="395536" y="1125538"/>
          <a:ext cx="8496944" cy="33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83568" y="5697892"/>
            <a:ext cx="298373" cy="307314"/>
            <a:chOff x="7272806" y="1728184"/>
            <a:chExt cx="1080000" cy="1080005"/>
          </a:xfrm>
          <a:solidFill>
            <a:srgbClr val="FFFF00"/>
          </a:solidFill>
        </p:grpSpPr>
        <p:sp>
          <p:nvSpPr>
            <p:cNvPr id="7" name="Овал 6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8401" y="5271377"/>
            <a:ext cx="288000" cy="288000"/>
            <a:chOff x="7272806" y="1728184"/>
            <a:chExt cx="1080000" cy="1080005"/>
          </a:xfrm>
          <a:solidFill>
            <a:srgbClr val="66FF33"/>
          </a:solidFill>
        </p:grpSpPr>
        <p:sp>
          <p:nvSpPr>
            <p:cNvPr id="10" name="Овал 9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 w="19050" cap="flat" cmpd="sng" algn="ctr">
              <a:solidFill>
                <a:srgbClr val="FFFF00"/>
              </a:solidFill>
              <a:prstDash val="solid"/>
            </a:ln>
            <a:effectLst/>
          </p:spPr>
        </p:sp>
        <p:sp>
          <p:nvSpPr>
            <p:cNvPr id="11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1" y="5227482"/>
            <a:ext cx="7059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1941" y="5693208"/>
            <a:ext cx="697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/>
              </a:rPr>
              <a:t>- непрограммные расходы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бюджета Гуково-Гнилушевского сельского поселения</a:t>
            </a:r>
            <a:endParaRPr lang="ru-RU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31126" y="4437110"/>
            <a:ext cx="1542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Бюджет 20</a:t>
            </a:r>
            <a:r>
              <a:rPr lang="en-US" sz="1400" dirty="0" smtClean="0"/>
              <a:t>2</a:t>
            </a:r>
            <a:r>
              <a:rPr lang="ru-RU" sz="1400" dirty="0" smtClean="0"/>
              <a:t>1год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4437112"/>
            <a:ext cx="896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2020 </a:t>
            </a:r>
            <a:r>
              <a:rPr lang="ru-RU" sz="1400" dirty="0"/>
              <a:t>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437112"/>
            <a:ext cx="3611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</a:t>
            </a:r>
            <a:r>
              <a:rPr lang="ru-RU" sz="1400" dirty="0" smtClean="0"/>
              <a:t>роект 20</a:t>
            </a:r>
            <a:r>
              <a:rPr lang="en-US" sz="1400" dirty="0" smtClean="0"/>
              <a:t>2</a:t>
            </a:r>
            <a:r>
              <a:rPr lang="ru-RU" sz="1400" dirty="0" smtClean="0"/>
              <a:t>2год               </a:t>
            </a:r>
            <a:r>
              <a:rPr lang="ru-RU" sz="1400" dirty="0" smtClean="0"/>
              <a:t>проект 20</a:t>
            </a:r>
            <a:r>
              <a:rPr lang="en-US" sz="1400" dirty="0" smtClean="0"/>
              <a:t>2</a:t>
            </a:r>
            <a:r>
              <a:rPr lang="ru-RU" sz="1400" dirty="0" smtClean="0"/>
              <a:t>3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554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Расходы на социальную политику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52697485"/>
              </p:ext>
            </p:extLst>
          </p:nvPr>
        </p:nvGraphicFramePr>
        <p:xfrm>
          <a:off x="683568" y="1268760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  <a:t>Расходы на культуру</a:t>
            </a:r>
            <a:b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                                                                        </a:t>
            </a:r>
            <a:r>
              <a:rPr lang="ru-RU" sz="16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ngsana New" panose="02020603050405020304" pitchFamily="18" charset="-34"/>
              </a:rPr>
              <a:t>тыс. рублей</a:t>
            </a:r>
            <a:endParaRPr lang="ru-RU" sz="1600" b="1" i="1" dirty="0">
              <a:solidFill>
                <a:srgbClr val="0000CC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75081963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6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Расходы на жилищно-коммунальное хозяйство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5224217"/>
              </p:ext>
            </p:extLst>
          </p:nvPr>
        </p:nvGraphicFramePr>
        <p:xfrm>
          <a:off x="1547664" y="1628800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779912" cy="252028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918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Программная структура расходов бюджета поселения </a:t>
            </a:r>
            <a:r>
              <a:rPr lang="ru-RU" sz="18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effectLst/>
                <a:latin typeface="Georgia" panose="02040502050405020303" pitchFamily="18" charset="0"/>
              </a:rPr>
            </a:br>
            <a:r>
              <a:rPr lang="ru-RU" sz="14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400" b="1" dirty="0" smtClean="0">
                <a:effectLst/>
                <a:latin typeface="Georgia" panose="02040502050405020303" pitchFamily="18" charset="0"/>
              </a:rPr>
            </a:br>
            <a:r>
              <a:rPr lang="ru-RU" sz="1400" b="1" dirty="0">
                <a:effectLst/>
                <a:latin typeface="Georgia" panose="02040502050405020303" pitchFamily="18" charset="0"/>
              </a:rPr>
              <a:t> </a:t>
            </a:r>
            <a:r>
              <a:rPr lang="ru-RU" sz="1400" b="1" dirty="0" smtClean="0">
                <a:effectLst/>
                <a:latin typeface="Georgia" panose="02040502050405020303" pitchFamily="18" charset="0"/>
              </a:rPr>
              <a:t>                                                                                                                                                                      </a:t>
            </a:r>
            <a:r>
              <a:rPr lang="ru-RU" sz="1100" b="1" dirty="0" smtClean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тыс. рублей</a:t>
            </a:r>
            <a:r>
              <a:rPr lang="ru-RU" sz="11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100" b="1" dirty="0" smtClean="0">
                <a:effectLst/>
                <a:latin typeface="Georgia" panose="02040502050405020303" pitchFamily="18" charset="0"/>
              </a:rPr>
            </a:b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8649778"/>
              </p:ext>
            </p:extLst>
          </p:nvPr>
        </p:nvGraphicFramePr>
        <p:xfrm>
          <a:off x="179512" y="764704"/>
          <a:ext cx="7299921" cy="40761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0440"/>
                <a:gridCol w="1224136"/>
                <a:gridCol w="1008112"/>
                <a:gridCol w="1107233"/>
              </a:tblGrid>
              <a:tr h="583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муниципальной программы 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Гуково-Гнилушевского </a:t>
                      </a:r>
                      <a:r>
                        <a:rPr lang="ru-RU" sz="1100" dirty="0">
                          <a:effectLst/>
                        </a:rPr>
                        <a:t>сельского поселения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2021год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(проект)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2022год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(проект)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2023год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(проект)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136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15643,6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7065,2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6967,6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72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Социальные муниципальные программы: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2123,7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2128,9</a:t>
                      </a:r>
                      <a:endParaRPr kumimoji="0" lang="ru-RU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2834,1</a:t>
                      </a:r>
                      <a:endParaRPr kumimoji="0" lang="ru-RU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Развитие культуры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1810,0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1741,2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2447,4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Муниципальная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312,7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386,7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386,7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Развитие физической культуры и спорта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Инфраструктурные </a:t>
                      </a:r>
                      <a:r>
                        <a:rPr lang="ru-RU" sz="1200" dirty="0" smtClean="0">
                          <a:effectLst/>
                        </a:rPr>
                        <a:t>муниципальные </a:t>
                      </a:r>
                      <a:r>
                        <a:rPr lang="ru-RU" sz="1200" dirty="0">
                          <a:effectLst/>
                        </a:rPr>
                        <a:t>программы: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8536,5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904,0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755,0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 Развитие транспортной системы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475,8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 Благоустройство территории и жилищно-коммунальное хозяйство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8060,7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904,0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755,0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Иные муниципальные программы: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effectLst/>
                        </a:rPr>
                        <a:t>4838,1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2270,4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5842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2264,5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89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</a:t>
                      </a:r>
                      <a:r>
                        <a:rPr lang="ru-RU" sz="1200" dirty="0" smtClean="0">
                          <a:effectLst/>
                        </a:rPr>
                        <a:t>Обеспечение</a:t>
                      </a:r>
                      <a:r>
                        <a:rPr lang="ru-RU" sz="1200" baseline="0" dirty="0" smtClean="0">
                          <a:effectLst/>
                        </a:rPr>
                        <a:t>   пожарной безопасности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effectLst/>
                        </a:rPr>
                        <a:t>8,0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 Управление муниципальными финансами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4956,4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4028,3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3377,3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41168"/>
            <a:ext cx="3528392" cy="18546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68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Муниципальный долг Гуково-Гнилушевского сельского поселения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0358037"/>
              </p:ext>
            </p:extLst>
          </p:nvPr>
        </p:nvGraphicFramePr>
        <p:xfrm>
          <a:off x="2195736" y="404664"/>
          <a:ext cx="5760640" cy="389813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42082"/>
                <a:gridCol w="906186"/>
                <a:gridCol w="906186"/>
                <a:gridCol w="906186"/>
              </a:tblGrid>
              <a:tr h="81073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2021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2022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2023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муниципального долга Гуково-Гнилушевского сельского поселения*, всего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Обязательства по кредитам кредитных организаций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1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Обязательства по бюджетным кредитам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Бюджетный прогноз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Гуково-Гнилушевского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сельского поселения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 на период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2021-2023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годов</a:t>
            </a:r>
            <a:endParaRPr lang="ru-RU" sz="18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4162"/>
            <a:ext cx="8424936" cy="4035077"/>
          </a:xfrm>
          <a:solidFill>
            <a:srgbClr val="FFFFCC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6000"/>
                </a:solidFill>
              </a:rPr>
              <a:t>ДЛЯ ПОДГОТОВКИ: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Федеральный закон от 28.06.2014 №172-ФЗ «О </a:t>
            </a:r>
            <a:r>
              <a:rPr lang="ru-RU" sz="3300" dirty="0" smtClean="0">
                <a:solidFill>
                  <a:srgbClr val="006000"/>
                </a:solidFill>
              </a:rPr>
              <a:t>стратегическом планировании </a:t>
            </a:r>
            <a:r>
              <a:rPr lang="ru-RU" sz="3300" dirty="0">
                <a:solidFill>
                  <a:srgbClr val="006000"/>
                </a:solidFill>
              </a:rPr>
              <a:t>в Российской Федерации</a:t>
            </a:r>
            <a:r>
              <a:rPr lang="ru-RU" sz="3300" dirty="0" smtClean="0">
                <a:solidFill>
                  <a:srgbClr val="006000"/>
                </a:solidFill>
              </a:rPr>
              <a:t>»;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Бюджетный кодекс РФ дополнен статьей 1701 «</a:t>
            </a:r>
            <a:r>
              <a:rPr lang="ru-RU" sz="3300" dirty="0" smtClean="0">
                <a:solidFill>
                  <a:srgbClr val="006000"/>
                </a:solidFill>
              </a:rPr>
              <a:t>Долгосрочное бюджетное </a:t>
            </a:r>
            <a:r>
              <a:rPr lang="ru-RU" sz="3300" dirty="0">
                <a:solidFill>
                  <a:srgbClr val="006000"/>
                </a:solidFill>
              </a:rPr>
              <a:t>планирование», с требованием формирования </a:t>
            </a:r>
            <a:r>
              <a:rPr lang="ru-RU" sz="3300" dirty="0" smtClean="0">
                <a:solidFill>
                  <a:srgbClr val="006000"/>
                </a:solidFill>
              </a:rPr>
              <a:t>бюджетного прогноза </a:t>
            </a:r>
            <a:r>
              <a:rPr lang="ru-RU" sz="3300" dirty="0">
                <a:solidFill>
                  <a:srgbClr val="006000"/>
                </a:solidFill>
              </a:rPr>
              <a:t>субъекта РФ на долгосрочный </a:t>
            </a:r>
            <a:r>
              <a:rPr lang="ru-RU" sz="3300" dirty="0" smtClean="0">
                <a:solidFill>
                  <a:srgbClr val="006000"/>
                </a:solidFill>
              </a:rPr>
              <a:t>период;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Областной закон от 03.08.2007 № 743-ЗС «О бюджетном процессе </a:t>
            </a:r>
            <a:r>
              <a:rPr lang="ru-RU" sz="3300" dirty="0" smtClean="0">
                <a:solidFill>
                  <a:srgbClr val="006000"/>
                </a:solidFill>
              </a:rPr>
              <a:t>в Ростовской </a:t>
            </a:r>
            <a:r>
              <a:rPr lang="ru-RU" sz="3300" dirty="0">
                <a:solidFill>
                  <a:srgbClr val="006000"/>
                </a:solidFill>
              </a:rPr>
              <a:t>области» дополнен статьей 19.1 «Долгосрочное </a:t>
            </a:r>
            <a:r>
              <a:rPr lang="ru-RU" sz="3300" dirty="0" smtClean="0">
                <a:solidFill>
                  <a:srgbClr val="006000"/>
                </a:solidFill>
              </a:rPr>
              <a:t>бюджетное планирование»;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6000"/>
                </a:solidFill>
              </a:rPr>
              <a:t>- Решение </a:t>
            </a:r>
            <a:r>
              <a:rPr lang="ru-RU" dirty="0">
                <a:solidFill>
                  <a:srgbClr val="006000"/>
                </a:solidFill>
              </a:rPr>
              <a:t>Собрания депутатов Гуково-Гнилушевского сельского поселения от 06 августа 2007 года № 13 «Об утверждении Положения о бюджетном процессе в муниципальном образовании «Гуково-Гнилушевское сельское поселение» дополнено статьей «Долгосрочное бюджетное планирование</a:t>
            </a:r>
            <a:r>
              <a:rPr lang="ru-RU" dirty="0" smtClean="0">
                <a:solidFill>
                  <a:srgbClr val="006000"/>
                </a:solidFill>
              </a:rPr>
              <a:t>»;</a:t>
            </a:r>
            <a:endParaRPr lang="ru-RU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6000"/>
                </a:solidFill>
              </a:rPr>
              <a:t>- Постановление </a:t>
            </a:r>
            <a:r>
              <a:rPr lang="ru-RU" dirty="0">
                <a:solidFill>
                  <a:srgbClr val="006000"/>
                </a:solidFill>
              </a:rPr>
              <a:t>Администрации Гуково-Гнилушевского сельского поселения от 29.01.2016 № 13 </a:t>
            </a:r>
            <a:r>
              <a:rPr lang="ru-RU" dirty="0" smtClean="0">
                <a:solidFill>
                  <a:srgbClr val="006000"/>
                </a:solidFill>
              </a:rPr>
              <a:t>«Правила </a:t>
            </a:r>
            <a:r>
              <a:rPr lang="ru-RU" dirty="0">
                <a:solidFill>
                  <a:srgbClr val="006000"/>
                </a:solidFill>
              </a:rPr>
              <a:t>разработки и утверждения бюджетного прогноза Гуково-Гнилушевского сельского поселения на долгосрочный </a:t>
            </a:r>
            <a:r>
              <a:rPr lang="ru-RU" dirty="0" smtClean="0">
                <a:solidFill>
                  <a:srgbClr val="006000"/>
                </a:solidFill>
              </a:rPr>
              <a:t>период».</a:t>
            </a:r>
            <a:endParaRPr lang="ru-RU" dirty="0">
              <a:solidFill>
                <a:srgbClr val="006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160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81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Бюджет на 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1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год и плановый период 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2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 и 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3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 годов</a:t>
            </a:r>
            <a:endParaRPr lang="ru-RU" b="1" dirty="0">
              <a:solidFill>
                <a:schemeClr val="accent5">
                  <a:lumMod val="50000"/>
                </a:schemeClr>
              </a:solidFill>
              <a:cs typeface="Arabic Typesetting" panose="03020402040406030203" pitchFamily="66" charset="-78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4787428"/>
              </p:ext>
            </p:extLst>
          </p:nvPr>
        </p:nvGraphicFramePr>
        <p:xfrm>
          <a:off x="559800" y="1196752"/>
          <a:ext cx="7992888" cy="523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22893" y="7615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Основные приоритеты </a:t>
            </a:r>
            <a:r>
              <a:rPr lang="ru-RU" b="1" u="sng" dirty="0"/>
              <a:t>бюджетной политики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4671" y="322300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Первоочередные задачи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8165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4191" y="260648"/>
            <a:ext cx="871126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/>
              <a:t>Особенности составления решения на 202</a:t>
            </a:r>
            <a:r>
              <a:rPr lang="en-US" sz="2800" b="1" i="1" u="sng" dirty="0" smtClean="0"/>
              <a:t>1</a:t>
            </a:r>
            <a:r>
              <a:rPr lang="ru-RU" sz="2800" b="1" i="1" u="sng" dirty="0" smtClean="0"/>
              <a:t> год и на плановый период 202</a:t>
            </a:r>
            <a:r>
              <a:rPr lang="en-US" sz="2800" b="1" i="1" u="sng" dirty="0" smtClean="0"/>
              <a:t>2 </a:t>
            </a:r>
            <a:r>
              <a:rPr lang="ru-RU" sz="2800" b="1" i="1" u="sng" dirty="0" smtClean="0"/>
              <a:t>и 202</a:t>
            </a:r>
            <a:r>
              <a:rPr lang="en-US" sz="2800" b="1" i="1" u="sng" dirty="0" smtClean="0"/>
              <a:t>3</a:t>
            </a:r>
            <a:r>
              <a:rPr lang="ru-RU" sz="2800" b="1" i="1" u="sng" dirty="0" smtClean="0"/>
              <a:t> годов:</a:t>
            </a:r>
          </a:p>
          <a:p>
            <a:pPr algn="ctr"/>
            <a:endParaRPr lang="ru-RU" b="1" i="1" u="sng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  <a:r>
              <a:rPr lang="ru-RU" sz="2400" dirty="0" smtClean="0"/>
              <a:t>Исходными </a:t>
            </a:r>
            <a:r>
              <a:rPr lang="ru-RU" sz="2400" dirty="0"/>
              <a:t>данными для расчета расходов на </a:t>
            </a:r>
            <a:r>
              <a:rPr lang="ru-RU" sz="2400" dirty="0" smtClean="0"/>
              <a:t>202</a:t>
            </a:r>
            <a:r>
              <a:rPr lang="en-US" sz="2400" dirty="0" smtClean="0"/>
              <a:t>1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202</a:t>
            </a:r>
            <a:r>
              <a:rPr lang="en-US" sz="2400" dirty="0" smtClean="0"/>
              <a:t>3</a:t>
            </a:r>
            <a:r>
              <a:rPr lang="ru-RU" sz="2400" dirty="0" smtClean="0"/>
              <a:t> </a:t>
            </a:r>
            <a:r>
              <a:rPr lang="ru-RU" sz="2400" dirty="0"/>
              <a:t>годы приняты бюджетные ассигнования, утвержденные решением от </a:t>
            </a:r>
            <a:r>
              <a:rPr lang="ru-RU" sz="2400" dirty="0" smtClean="0"/>
              <a:t>24.12.20</a:t>
            </a:r>
            <a:r>
              <a:rPr lang="en-US" sz="2400" dirty="0" smtClean="0"/>
              <a:t>19</a:t>
            </a:r>
            <a:r>
              <a:rPr lang="ru-RU" sz="2400" dirty="0" smtClean="0"/>
              <a:t> </a:t>
            </a:r>
            <a:r>
              <a:rPr lang="ru-RU" sz="2400" dirty="0"/>
              <a:t>№ </a:t>
            </a:r>
            <a:r>
              <a:rPr lang="en-US" sz="2400" dirty="0" smtClean="0"/>
              <a:t>136</a:t>
            </a:r>
            <a:r>
              <a:rPr lang="ru-RU" sz="2400" dirty="0" smtClean="0"/>
              <a:t> </a:t>
            </a:r>
            <a:r>
              <a:rPr lang="ru-RU" sz="2400" dirty="0"/>
              <a:t>«О бюджете Гуково-Гнилушевского сельского поселения сельского поселения Краcносулинского района на </a:t>
            </a:r>
            <a:r>
              <a:rPr lang="ru-RU" sz="2400" dirty="0" smtClean="0"/>
              <a:t>20</a:t>
            </a:r>
            <a:r>
              <a:rPr lang="en-US" sz="2400" dirty="0" smtClean="0"/>
              <a:t>20</a:t>
            </a:r>
            <a:r>
              <a:rPr lang="ru-RU" sz="2400" dirty="0" smtClean="0"/>
              <a:t> </a:t>
            </a:r>
            <a:r>
              <a:rPr lang="ru-RU" sz="2400" dirty="0"/>
              <a:t>год и на плановый период </a:t>
            </a:r>
            <a:r>
              <a:rPr lang="ru-RU" sz="2400" dirty="0" smtClean="0"/>
              <a:t>202</a:t>
            </a:r>
            <a:r>
              <a:rPr lang="en-US" sz="2400" dirty="0" smtClean="0"/>
              <a:t>1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202</a:t>
            </a:r>
            <a:r>
              <a:rPr lang="en-US" sz="2400" dirty="0" smtClean="0"/>
              <a:t>2</a:t>
            </a:r>
            <a:r>
              <a:rPr lang="ru-RU" sz="2400" dirty="0" smtClean="0"/>
              <a:t> </a:t>
            </a:r>
            <a:r>
              <a:rPr lang="ru-RU" sz="2400" dirty="0"/>
              <a:t>годов», для расходов на </a:t>
            </a:r>
            <a:r>
              <a:rPr lang="ru-RU" sz="2400" dirty="0" smtClean="0"/>
              <a:t>202</a:t>
            </a:r>
            <a:r>
              <a:rPr lang="en-US" sz="2400" dirty="0" smtClean="0"/>
              <a:t>1</a:t>
            </a:r>
            <a:r>
              <a:rPr lang="ru-RU" sz="2400" dirty="0" smtClean="0"/>
              <a:t> </a:t>
            </a:r>
            <a:r>
              <a:rPr lang="ru-RU" sz="2400" dirty="0"/>
              <a:t>год – бюджетные ассигнования </a:t>
            </a:r>
            <a:r>
              <a:rPr lang="ru-RU" sz="2400" dirty="0" smtClean="0"/>
              <a:t>20</a:t>
            </a:r>
            <a:r>
              <a:rPr lang="en-US" sz="2400" dirty="0" smtClean="0"/>
              <a:t>21</a:t>
            </a:r>
            <a:r>
              <a:rPr lang="ru-RU" sz="2400" dirty="0" smtClean="0"/>
              <a:t> </a:t>
            </a:r>
            <a:r>
              <a:rPr lang="ru-RU" sz="2400" dirty="0"/>
              <a:t>года, установленные этим </a:t>
            </a:r>
            <a:r>
              <a:rPr lang="ru-RU" sz="2400" dirty="0" smtClean="0"/>
              <a:t>решением.</a:t>
            </a:r>
          </a:p>
          <a:p>
            <a:pPr algn="just"/>
            <a:endParaRPr lang="ru-RU" sz="24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925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175351" cy="4896544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Расходы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бюджета поселения сформированы с учетом выполнения условий соглашения о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мерах по социально-экономическому развитию и оздоровлению муниципальных финансов от 22.01.2021 г.,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к полномочиям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органов государственной власти субъектов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Российской Федерации.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Реестр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расходных обязательств не представляется на бумажном носителе.</a:t>
            </a:r>
          </a:p>
        </p:txBody>
      </p:sp>
    </p:spTree>
    <p:extLst>
      <p:ext uri="{BB962C8B-B14F-4D97-AF65-F5344CB8AC3E}">
        <p14:creationId xmlns:p14="http://schemas.microsoft.com/office/powerpoint/2010/main" val="34113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Основные характеристики бюджета </a:t>
            </a:r>
            <a:r>
              <a:rPr lang="ru-RU" sz="2000" b="1" cap="none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на 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2021-2023 годы </a:t>
            </a:r>
            <a:endParaRPr lang="ru-RU" sz="2000" b="1" cap="none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cs typeface="Aparajit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7236212"/>
              </p:ext>
            </p:extLst>
          </p:nvPr>
        </p:nvGraphicFramePr>
        <p:xfrm>
          <a:off x="683568" y="1052735"/>
          <a:ext cx="7920881" cy="426435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439330"/>
                <a:gridCol w="1648321"/>
                <a:gridCol w="1416615"/>
                <a:gridCol w="1416615"/>
              </a:tblGrid>
              <a:tr h="379251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 решения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2021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2022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2023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</a:tr>
              <a:tr h="345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</a:t>
                      </a:r>
                      <a:r>
                        <a:rPr lang="ru-RU" sz="1500" dirty="0">
                          <a:effectLst/>
                        </a:rPr>
                        <a:t>. Доходы, всего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16235,0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7494,3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7588,3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345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из них: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6917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налоговые и неналоговые доходы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3386,2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3338,3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3370,0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7120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безвозмездные поступления 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12848,8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4153,0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4218,3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490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</a:t>
                      </a:r>
                      <a:r>
                        <a:rPr lang="ru-RU" sz="1500" dirty="0">
                          <a:effectLst/>
                        </a:rPr>
                        <a:t>. Расходы, </a:t>
                      </a:r>
                      <a:r>
                        <a:rPr lang="ru-RU" sz="1500" dirty="0" smtClean="0">
                          <a:effectLst/>
                        </a:rPr>
                        <a:t>всего</a:t>
                      </a:r>
                      <a:endParaRPr lang="ru-RU" sz="1500" dirty="0">
                        <a:effectLst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16235,0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7491,3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7588,3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691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III</a:t>
                      </a:r>
                      <a:r>
                        <a:rPr lang="ru-RU" sz="1500" dirty="0">
                          <a:effectLst/>
                        </a:rPr>
                        <a:t>. Дефицит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(-), профицит (+),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5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</a:t>
            </a:r>
            <a:r>
              <a:rPr lang="ru-RU" sz="2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параметры 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поселения на 2021 год</a:t>
            </a:r>
            <a:r>
              <a:rPr lang="ru-RU" sz="1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 </a:t>
            </a:r>
            <a:r>
              <a:rPr lang="ru-RU" sz="18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 поселения                              Расходы бюджета поселения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  <a:t/>
            </a:r>
            <a:b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</a:br>
            <a: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</a:t>
            </a:r>
            <a:r>
              <a:rPr lang="ru-RU" sz="1100" b="0" dirty="0" smtClean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  <a:endParaRPr lang="ru-RU" sz="1100" b="0" cap="none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0909387"/>
              </p:ext>
            </p:extLst>
          </p:nvPr>
        </p:nvGraphicFramePr>
        <p:xfrm>
          <a:off x="179388" y="1412776"/>
          <a:ext cx="8812212" cy="525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007801"/>
              </p:ext>
            </p:extLst>
          </p:nvPr>
        </p:nvGraphicFramePr>
        <p:xfrm>
          <a:off x="0" y="1556792"/>
          <a:ext cx="9144000" cy="4680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72000"/>
                <a:gridCol w="4572000"/>
              </a:tblGrid>
              <a:tr h="45536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16 235,0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Arial Black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16 235,0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Arial Black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1035,0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1810,0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238,8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8060,7</a:t>
                      </a: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117,5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240,2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7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1,1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12 848,8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256,6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1 993,8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13 920,2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2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5760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Основные параметры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проекта бюджета </a:t>
            </a: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поселения на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2022 и 2023 годы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16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1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                                                                                                              </a:t>
            </a:r>
            <a:r>
              <a:rPr lang="ru-RU" sz="1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itchFamily="18" charset="0"/>
              </a:rPr>
              <a:t>тыс. рублей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33645632"/>
              </p:ext>
            </p:extLst>
          </p:nvPr>
        </p:nvGraphicFramePr>
        <p:xfrm>
          <a:off x="304800" y="1268760"/>
          <a:ext cx="41910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95500"/>
                <a:gridCol w="2095500"/>
              </a:tblGrid>
              <a:tr h="15459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2022 год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7491,3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7491,3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1062,0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Культура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1741,2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238,8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904,0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2028,4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242,6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1,2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8,0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4153,0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330,2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7,9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4265,3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76719176"/>
              </p:ext>
            </p:extLst>
          </p:nvPr>
        </p:nvGraphicFramePr>
        <p:xfrm>
          <a:off x="4648200" y="1268760"/>
          <a:ext cx="43434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71700"/>
                <a:gridCol w="2171700"/>
              </a:tblGrid>
              <a:tr h="154593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2023 год</a:t>
                      </a:r>
                      <a:endParaRPr kumimoji="0" lang="ru-RU" b="1" kern="12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7588,3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7588,3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1093,4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2447,4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совокупный доход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238,8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755,0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имущество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2028,4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251,6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4218,3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330,2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3800,1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6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39200" cy="1008112"/>
          </a:xfrm>
        </p:spPr>
        <p:txBody>
          <a:bodyPr anchor="ctr">
            <a:normAutofit fontScale="90000"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ДИНАМИКА ДОХОДОВ БЮДЖЕТА ПОСЕЛЕНИЯ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                                               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тыс. рублей</a:t>
            </a:r>
            <a:endParaRPr lang="ru-RU" sz="1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2282438"/>
              </p:ext>
            </p:extLst>
          </p:nvPr>
        </p:nvGraphicFramePr>
        <p:xfrm>
          <a:off x="107504" y="692696"/>
          <a:ext cx="88840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4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2429</TotalTime>
  <Words>1207</Words>
  <Application>Microsoft Office PowerPoint</Application>
  <PresentationFormat>Экран (4:3)</PresentationFormat>
  <Paragraphs>411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БЮДЖЕТ  ГУКОВО-ГНИЛУШЕВСКОГО СЕЛЬСКОГО ПОСЕЛЕНИЯ КРАСНОСУЛИНСКОГО РАЙОНА  НА 2021 ГОД  И НА ПЛАНОВЫЙ ПЕРИОД  2022 И 2023 ГОДОВ                                                           </vt:lpstr>
      <vt:lpstr>Основа формирования бюджета поселения на 2021год и на плановый период 2022 и 2023 годов</vt:lpstr>
      <vt:lpstr>Презентация PowerPoint</vt:lpstr>
      <vt:lpstr>Презентация PowerPoint</vt:lpstr>
      <vt:lpstr>Расходы бюджета поселения сформированы с учетом выполнения условий соглашения о мерах по социально-экономическому развитию и оздоровлению муниципальных финансов от 22.01.2021 г., 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к полномочиям органов государственной власти субъектов Российской Федерации.  Реестр расходных обязательств не представляется на бумажном носителе.</vt:lpstr>
      <vt:lpstr>Основные характеристики бюджета на 2021-2023 годы </vt:lpstr>
      <vt:lpstr>Основные параметры бюджета поселения на 2021 год    Доходы бюджета поселения                              Расходы бюджета поселения                                                                                                                     тыс. рублей</vt:lpstr>
      <vt:lpstr>Основные параметры проекта бюджета поселения на 2022 и 2023 годы                                                                                                                                          тыс. рублей</vt:lpstr>
      <vt:lpstr> ДИНАМИКА ДОХОДОВ БЮДЖЕТА ПОСЕЛЕНИЯ                                                                               тыс. рублей</vt:lpstr>
      <vt:lpstr>ПОСТУПАЮЩИЕ В БЮДЖЕТ ДЕНЕЖНЫЕ СРЕДСТВА </vt:lpstr>
      <vt:lpstr>СОБСТВЕННЫЕ ДОХОДЫ БЮДЖЕТА ПОСЕЛЕНИЯ</vt:lpstr>
      <vt:lpstr>Прогноз социально-экономического развития Гуково-Гнилушевского сельского поселения на 2020-2022 годы </vt:lpstr>
      <vt:lpstr>Структура налоговых и неналоговых доходов бюджета поселения на  2021 год</vt:lpstr>
      <vt:lpstr>Динамика поступлений налога на доходы физических лиц в бюджет поселения</vt:lpstr>
      <vt:lpstr>Безвозмездные поступления*</vt:lpstr>
      <vt:lpstr>Расходы бюджета поселения  в 2021 году</vt:lpstr>
      <vt:lpstr>      </vt:lpstr>
      <vt:lpstr>В целях исполнения требований Соглашения  о мерах по социально-экономическому развитию и оздоровлению муниципальных финансов Гуково-Гнилушевского сельского поселения: Установлены запреты на:      - принятие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      - увеличение численности муниципальных служащих Гуково-Гнилушевского сельского поселения на 2021 год. </vt:lpstr>
      <vt:lpstr>Расходы бюджета поселения</vt:lpstr>
      <vt:lpstr>Презентация PowerPoint</vt:lpstr>
      <vt:lpstr>Расходы бюджета поселения,  формируемые в рамках муниципальных программ Гуково-Гнилушевского сельского поселения, и непрограммные расходы </vt:lpstr>
      <vt:lpstr>Расходы на социальную политику</vt:lpstr>
      <vt:lpstr> Расходы на культуру                                                                         тыс. рублей</vt:lpstr>
      <vt:lpstr>Расходы на жилищно-коммунальное хозяйство</vt:lpstr>
      <vt:lpstr>Программная структура расходов бюджета поселения                                                                                                                                                                          тыс. рублей </vt:lpstr>
      <vt:lpstr>Муниципальный долг Гуково-Гнилушевского сельского поселения </vt:lpstr>
      <vt:lpstr>  Бюджетный прогноз Гуково-Гнилушевского сельского поселения  на период 2021-2023 годов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259</cp:revision>
  <dcterms:created xsi:type="dcterms:W3CDTF">2016-02-09T11:46:40Z</dcterms:created>
  <dcterms:modified xsi:type="dcterms:W3CDTF">2021-01-28T10:19:26Z</dcterms:modified>
</cp:coreProperties>
</file>