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rts/chart46.xml" ContentType="application/vnd.openxmlformats-officedocument.drawingml.chart+xml"/>
  <Override PartName="/ppt/charts/chart47.xml" ContentType="application/vnd.openxmlformats-officedocument.drawingml.chart+xml"/>
  <Override PartName="/ppt/charts/chart48.xml" ContentType="application/vnd.openxmlformats-officedocument.drawingml.chart+xml"/>
  <Override PartName="/ppt/charts/chart49.xml" ContentType="application/vnd.openxmlformats-officedocument.drawingml.chart+xml"/>
  <Override PartName="/ppt/charts/chart50.xml" ContentType="application/vnd.openxmlformats-officedocument.drawingml.chart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media/image7.jpeg" ContentType="image/jpeg"/>
  <Override PartName="/ppt/media/image1.png" ContentType="image/png"/>
  <Override PartName="/ppt/media/image2.jpeg" ContentType="image/jpeg"/>
  <Override PartName="/ppt/media/image3.jpeg" ContentType="image/jpeg"/>
  <Override PartName="/ppt/media/image4.jpeg" ContentType="image/jpeg"/>
  <Override PartName="/ppt/media/image5.jpeg" ContentType="image/jpeg"/>
  <Override PartName="/ppt/media/image6.jpeg" ContentType="image/jpeg"/>
  <Override PartName="/ppt/media/image8.jpeg" ContentType="image/jpeg"/>
  <Override PartName="/ppt/media/image9.jpeg" ContentType="image/jpeg"/>
  <Override PartName="/ppt/media/image10.jpeg" ContentType="image/jpeg"/>
  <Override PartName="/ppt/media/image11.jpeg" ContentType="image/jpeg"/>
  <Override PartName="/ppt/_rels/presentation.xml.rels" ContentType="application/vnd.openxmlformats-package.relationships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
</Relationships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100" spc="-1" strike="noStrike">
                <a:solidFill>
                  <a:srgbClr val="000000"/>
                </a:solidFill>
                <a:latin typeface="Constantia"/>
                <a:ea typeface="DejaVu Sans"/>
              </a:defRPr>
            </a:pPr>
            <a:r>
              <a:rPr b="1" sz="1100" spc="-1" strike="noStrike">
                <a:solidFill>
                  <a:srgbClr val="000000"/>
                </a:solidFill>
                <a:latin typeface="Constantia"/>
                <a:ea typeface="DejaVu Sans"/>
              </a:rPr>
              <a:t>тыс. рублей</a:t>
            </a:r>
          </a:p>
        </c:rich>
      </c:tx>
      <c:layout>
        <c:manualLayout>
          <c:xMode val="edge"/>
          <c:yMode val="edge"/>
          <c:x val="0.867021491068909"/>
          <c:y val="0.0443150684931507"/>
        </c:manualLayout>
      </c:layout>
      <c:overlay val="0"/>
    </c:title>
    <c:autoTitleDeleted val="0"/>
    <c:view3D>
      <c:rotX val="15"/>
      <c:rotY val="20"/>
      <c:rAngAx val="0"/>
      <c:perspective val="30"/>
    </c:view3D>
    <c:floor>
      <c:spPr>
        <a:solidFill>
          <a:srgbClr val="ccff99"/>
        </a:solidFill>
        <a:ln w="9360">
          <a:solidFill>
            <a:srgbClr val="666666"/>
          </a:solidFill>
          <a:round/>
        </a:ln>
      </c:spPr>
    </c:floor>
    <c:backWall>
      <c:spPr>
        <a:noFill/>
        <a:ln w="9360">
          <a:solidFill>
            <a:srgbClr val="666666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0160477400104834"/>
          <c:y val="0.0142465753424658"/>
          <c:w val="0.967823878069433"/>
          <c:h val="0.895068493150685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</c:dLbl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2020 год</c:v>
                </c:pt>
                <c:pt idx="1">
                  <c:v>2019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15522</c:v>
                </c:pt>
                <c:pt idx="1">
                  <c:v>11643.7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</c:dLbl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2020 год</c:v>
                </c:pt>
                <c:pt idx="1">
                  <c:v>2019 год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15159.9</c:v>
                </c:pt>
                <c:pt idx="1">
                  <c:v>10642.4</c:v>
                </c:pt>
              </c:numCache>
            </c:numRef>
          </c:val>
        </c:ser>
        <c:gapWidth val="75"/>
        <c:shape val="box"/>
        <c:axId val="66376866"/>
        <c:axId val="73299698"/>
      </c:bar3DChart>
      <c:catAx>
        <c:axId val="66376866"/>
        <c:scaling>
          <c:orientation val="minMax"/>
        </c:scaling>
        <c:delete val="0"/>
        <c:axPos val="b"/>
        <c:numFmt formatCode="MM/DD/YYYY" sourceLinked="1"/>
        <c:majorTickMark val="none"/>
        <c:minorTickMark val="none"/>
        <c:tickLblPos val="nextTo"/>
        <c:spPr>
          <a:ln w="9360">
            <a:solidFill>
              <a:srgbClr val="666666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latin typeface="Constantia"/>
                <a:ea typeface="DejaVu Sans"/>
              </a:defRPr>
            </a:pPr>
          </a:p>
        </c:txPr>
        <c:crossAx val="73299698"/>
        <c:crosses val="autoZero"/>
        <c:auto val="1"/>
        <c:lblAlgn val="ctr"/>
        <c:lblOffset val="100"/>
      </c:catAx>
      <c:valAx>
        <c:axId val="73299698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666666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latin typeface="Constantia"/>
                <a:ea typeface="DejaVu Sans"/>
              </a:defRPr>
            </a:pPr>
          </a:p>
        </c:txPr>
        <c:crossAx val="66376866"/>
        <c:crosses val="autoZero"/>
      </c:valAx>
      <c:spPr>
        <a:noFill/>
        <a:ln w="9360">
          <a:solidFill>
            <a:srgbClr val="666666"/>
          </a:solidFill>
          <a:round/>
        </a:ln>
      </c:spPr>
    </c:plotArea>
    <c:legend>
      <c:legendPos val="b"/>
      <c:layout>
        <c:manualLayout>
          <c:xMode val="edge"/>
          <c:yMode val="edge"/>
          <c:x val="0.03429623522088"/>
          <c:y val="0.030603829966605"/>
        </c:manualLayout>
      </c:layout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title>
      <c:tx>
        <c:rich>
          <a:bodyPr rot="0"/>
          <a:lstStyle/>
          <a:p>
            <a:pPr>
              <a:defRPr b="1" sz="1400" spc="-1" strike="noStrike">
                <a:solidFill>
                  <a:srgbClr val="000000"/>
                </a:solidFill>
                <a:latin typeface="Constantia"/>
                <a:ea typeface="DejaVu Sans"/>
              </a:defRPr>
            </a:pPr>
            <a:r>
              <a:rPr b="1" sz="1400" spc="-1" strike="noStrike">
                <a:solidFill>
                  <a:srgbClr val="000000"/>
                </a:solidFill>
                <a:latin typeface="Constantia"/>
                <a:ea typeface="DejaVu Sans"/>
              </a:rPr>
              <a:t>тыс. рублей</a:t>
            </a:r>
          </a:p>
        </c:rich>
      </c:tx>
      <c:layout>
        <c:manualLayout>
          <c:xMode val="edge"/>
          <c:yMode val="edge"/>
          <c:x val="0.853703625898072"/>
          <c:y val="0.0505882352941176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29448342506617"/>
          <c:y val="0.20875"/>
          <c:w val="0.854796016974077"/>
          <c:h val="0.608161764705882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Налоговые и неналоговые доходы</c:v>
                </c:pt>
              </c:strCache>
            </c:strRef>
          </c:tx>
          <c:spPr>
            <a:solidFill>
              <a:srgbClr val="6bdbfa"/>
            </a:solidFill>
            <a:ln>
              <a:solidFill>
                <a:srgbClr val="55a839"/>
              </a:solidFill>
            </a:ln>
          </c:spPr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2020год</c:v>
                </c:pt>
                <c:pt idx="1">
                  <c:v>2019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2"/>
                <c:pt idx="0">
                  <c:v>15522</c:v>
                </c:pt>
                <c:pt idx="1">
                  <c:v>11643.7</c:v>
                </c:pt>
              </c:numCache>
            </c:numRef>
          </c:val>
        </c:ser>
        <c:ser>
          <c:idx val="1"/>
          <c:order val="1"/>
          <c:tx>
            <c:strRef>
              <c:f>label 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spPr>
            <a:solidFill>
              <a:srgbClr val="dbe7b6"/>
            </a:solidFill>
            <a:ln>
              <a:solidFill>
                <a:srgbClr val="94f7dc"/>
              </a:solidFill>
            </a:ln>
          </c:spPr>
          <c:invertIfNegative val="0"/>
          <c:dLbls>
            <c:dLblPos val="ctr"/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2"/>
                <c:pt idx="0">
                  <c:v>2020год</c:v>
                </c:pt>
                <c:pt idx="1">
                  <c:v>2019 год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2"/>
                <c:pt idx="0">
                  <c:v>12402.8</c:v>
                </c:pt>
                <c:pt idx="1">
                  <c:v>8593.5</c:v>
                </c:pt>
              </c:numCache>
            </c:numRef>
          </c:val>
        </c:ser>
        <c:gapWidth val="95"/>
        <c:overlap val="100"/>
        <c:axId val="81985877"/>
        <c:axId val="57710964"/>
      </c:barChart>
      <c:catAx>
        <c:axId val="81985877"/>
        <c:scaling>
          <c:orientation val="minMax"/>
        </c:scaling>
        <c:delete val="0"/>
        <c:axPos val="b"/>
        <c:numFmt formatCode="MM/DD/YYYY" sourceLinked="1"/>
        <c:majorTickMark val="none"/>
        <c:minorTickMark val="none"/>
        <c:tickLblPos val="nextTo"/>
        <c:spPr>
          <a:ln w="9360">
            <a:solidFill>
              <a:srgbClr val="666666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latin typeface="Constantia"/>
                <a:ea typeface="DejaVu Sans"/>
              </a:defRPr>
            </a:pPr>
          </a:p>
        </c:txPr>
        <c:crossAx val="57710964"/>
        <c:crosses val="autoZero"/>
        <c:auto val="1"/>
        <c:lblAlgn val="ctr"/>
        <c:lblOffset val="100"/>
      </c:catAx>
      <c:valAx>
        <c:axId val="57710964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666666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latin typeface="Constantia"/>
                <a:ea typeface="DejaVu Sans"/>
              </a:defRPr>
            </a:pPr>
          </a:p>
        </c:txPr>
        <c:crossAx val="81985877"/>
        <c:crosses val="autoZero"/>
      </c:valAx>
      <c:spPr>
        <a:solidFill>
          <a:srgbClr val="ffffff"/>
        </a:solidFill>
        <a:ln>
          <a:noFill/>
        </a:ln>
      </c:spPr>
    </c:plotArea>
    <c:legend>
      <c:legendPos val="t"/>
      <c:layout>
        <c:manualLayout>
          <c:xMode val="edge"/>
          <c:yMode val="edge"/>
          <c:x val="0.0244586399002261"/>
          <c:y val="0.921621262861125"/>
        </c:manualLayout>
      </c:layout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30"/>
      <c:rotY val="0"/>
      <c:rAngAx val="0"/>
      <c:perspective val="30"/>
    </c:view3D>
    <c:floor>
      <c:spPr>
        <a:solidFill>
          <a:srgbClr val="d9d9d9"/>
        </a:solidFill>
        <a:ln>
          <a:noFill/>
        </a:ln>
      </c:spPr>
    </c:floor>
    <c:backWall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0.397157256476888"/>
          <c:y val="0.023780487804878"/>
          <c:w val="0.595322466335932"/>
          <c:h val="0.902743902439024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f6fc6"/>
            </a:solidFill>
            <a:ln>
              <a:noFill/>
            </a:ln>
          </c:spPr>
          <c:explosion val="25"/>
          <c:dPt>
            <c:idx val="0"/>
            <c:spPr>
              <a:solidFill>
                <a:srgbClr val="33ccff"/>
              </a:solidFill>
              <a:ln>
                <a:noFill/>
              </a:ln>
            </c:spPr>
          </c:dPt>
          <c:dPt>
            <c:idx val="1"/>
            <c:spPr>
              <a:solidFill>
                <a:srgbClr val="cccc00"/>
              </a:solidFill>
              <a:ln>
                <a:noFill/>
              </a:ln>
            </c:spPr>
          </c:dPt>
          <c:dPt>
            <c:idx val="2"/>
            <c:spPr>
              <a:solidFill>
                <a:srgbClr val="eb53e4"/>
              </a:solidFill>
              <a:ln>
                <a:noFill/>
              </a:ln>
            </c:spPr>
          </c:dPt>
          <c:dPt>
            <c:idx val="3"/>
            <c:spPr>
              <a:solidFill>
                <a:srgbClr val="c00000"/>
              </a:solidFill>
              <a:ln>
                <a:noFill/>
              </a:ln>
            </c:spPr>
          </c:dPt>
          <c:dPt>
            <c:idx val="4"/>
            <c:spPr>
              <a:solidFill>
                <a:srgbClr val="27f940"/>
              </a:solidFill>
              <a:ln>
                <a:noFill/>
              </a:ln>
            </c:spPr>
          </c:dPt>
          <c:dPt>
            <c:idx val="5"/>
            <c:spPr>
              <a:solidFill>
                <a:srgbClr val="ffff00"/>
              </a:solidFill>
              <a:ln>
                <a:noFill/>
              </a:ln>
            </c:spPr>
          </c:dPt>
          <c:dPt>
            <c:idx val="6"/>
            <c:spPr>
              <a:solidFill>
                <a:srgbClr val="ff0000"/>
              </a:solidFill>
              <a:ln>
                <a:noFill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3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4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5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6"/>
              <c:dLblPos val="bestFit"/>
              <c:showLegendKey val="0"/>
              <c:showVal val="0"/>
              <c:showCatName val="0"/>
              <c:showSerName val="0"/>
              <c:showPercent val="1"/>
            </c:dLbl>
            <c:dLblPos val="bestFit"/>
            <c:showLegendKey val="0"/>
            <c:showVal val="0"/>
            <c:showCatName val="0"/>
            <c:showSerName val="0"/>
            <c:showPercent val="1"/>
            <c:showLeaderLines val="0"/>
          </c:dLbls>
          <c:cat>
            <c:strRef>
              <c:f>categories</c:f>
              <c:strCache>
                <c:ptCount val="7"/>
                <c:pt idx="0">
                  <c:v>НДФЛ - 996.8тыс. рублей</c:v>
                </c:pt>
                <c:pt idx="1">
                  <c:v>Акцизы - 0.0 тыс. рублей</c:v>
                </c:pt>
                <c:pt idx="2">
                  <c:v>Налоги на совокупный доход - 352.4 тыс. рублей</c:v>
                </c:pt>
                <c:pt idx="3">
                  <c:v>Налоги на имущество - 177.5 тыс. рублей</c:v>
                </c:pt>
                <c:pt idx="4">
                  <c:v>Государственныя пошлина -1.2  тыс. рублей</c:v>
                </c:pt>
                <c:pt idx="5">
                  <c:v>Доходы от использования имущества - 0.0 тыс. рублей</c:v>
                </c:pt>
                <c:pt idx="6">
                  <c:v>Штрафы -0 тыс. рублей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996.8</c:v>
                </c:pt>
                <c:pt idx="1">
                  <c:v>0</c:v>
                </c:pt>
                <c:pt idx="2">
                  <c:v>352.4</c:v>
                </c:pt>
                <c:pt idx="3">
                  <c:v>177.5</c:v>
                </c:pt>
                <c:pt idx="4">
                  <c:v>1.2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</c:pie3DChart>
      <c:spPr>
        <a:solidFill>
          <a:srgbClr val="d9d9d9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"/>
          <c:y val="0.318003284187936"/>
        </c:manualLayout>
      </c:layout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30"/>
      <c:rotY val="0"/>
      <c:rAngAx val="0"/>
      <c:perspective val="30"/>
    </c:view3D>
    <c:floor>
      <c:spPr>
        <a:solidFill>
          <a:srgbClr val="d9d9d9"/>
        </a:solidFill>
        <a:ln>
          <a:noFill/>
        </a:ln>
      </c:spPr>
    </c:floor>
    <c:backWall>
      <c:spPr>
        <a:solidFill>
          <a:srgbClr val="d9d9d9"/>
        </a:solidFill>
        <a:ln>
          <a:noFill/>
        </a:ln>
      </c:spPr>
    </c:backWall>
    <c:plotArea>
      <c:layout>
        <c:manualLayout>
          <c:layoutTarget val="inner"/>
          <c:xMode val="edge"/>
          <c:yMode val="edge"/>
          <c:x val="0.00047247814788566"/>
          <c:y val="0.122637547249055"/>
          <c:w val="0.578549492085991"/>
          <c:h val="0.817723645527089"/>
        </c:manualLayout>
      </c:layout>
      <c:pie3DChart>
        <c:varyColors val="1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f6fc6"/>
            </a:solidFill>
            <a:ln>
              <a:noFill/>
            </a:ln>
          </c:spPr>
          <c:explosion val="0"/>
          <c:dPt>
            <c:idx val="0"/>
            <c:spPr>
              <a:solidFill>
                <a:srgbClr val="00b0f0"/>
              </a:solidFill>
              <a:ln>
                <a:solidFill>
                  <a:srgbClr val="c00000"/>
                </a:solidFill>
              </a:ln>
            </c:spPr>
          </c:dPt>
          <c:dPt>
            <c:idx val="1"/>
            <c:spPr>
              <a:solidFill>
                <a:srgbClr val="94f5fa"/>
              </a:solidFill>
              <a:ln>
                <a:solidFill>
                  <a:srgbClr val="00b050"/>
                </a:solidFill>
              </a:ln>
            </c:spPr>
          </c:dPt>
          <c:dPt>
            <c:idx val="2"/>
            <c:spPr>
              <a:solidFill>
                <a:srgbClr val="861879"/>
              </a:solidFill>
              <a:ln>
                <a:noFill/>
              </a:ln>
            </c:spPr>
          </c:dPt>
          <c:dPt>
            <c:idx val="3"/>
            <c:spPr>
              <a:solidFill>
                <a:srgbClr val="ffff00"/>
              </a:solidFill>
              <a:ln>
                <a:solidFill>
                  <a:srgbClr val="92d050"/>
                </a:solidFill>
              </a:ln>
            </c:spPr>
          </c:dPt>
          <c:dPt>
            <c:idx val="4"/>
            <c:spPr>
              <a:solidFill>
                <a:srgbClr val="ffc000"/>
              </a:solidFill>
              <a:ln>
                <a:noFill/>
              </a:ln>
            </c:spPr>
          </c:dPt>
          <c:dPt>
            <c:idx val="5"/>
            <c:spPr>
              <a:solidFill>
                <a:srgbClr val="92d050"/>
              </a:solidFill>
              <a:ln>
                <a:noFill/>
              </a:ln>
            </c:spPr>
          </c:dPt>
          <c:dPt>
            <c:idx val="6"/>
            <c:spPr>
              <a:solidFill>
                <a:srgbClr val="eb53e4"/>
              </a:solidFill>
              <a:ln>
                <a:noFill/>
              </a:ln>
            </c:spPr>
          </c:dPt>
          <c:dPt>
            <c:idx val="7"/>
            <c:spPr>
              <a:solidFill>
                <a:srgbClr val="0000ff"/>
              </a:solidFill>
              <a:ln>
                <a:noFill/>
              </a:ln>
            </c:spPr>
          </c:dPt>
          <c:dLbls>
            <c:dLbl>
              <c:idx val="0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1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2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3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4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5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6"/>
              <c:dLblPos val="bestFit"/>
              <c:showLegendKey val="0"/>
              <c:showVal val="0"/>
              <c:showCatName val="0"/>
              <c:showSerName val="0"/>
              <c:showPercent val="1"/>
            </c:dLbl>
            <c:dLbl>
              <c:idx val="7"/>
              <c:dLblPos val="bestFit"/>
              <c:showLegendKey val="0"/>
              <c:showVal val="0"/>
              <c:showCatName val="0"/>
              <c:showSerName val="0"/>
              <c:showPercent val="1"/>
            </c:dLbl>
            <c:dLblPos val="bestFit"/>
            <c:showLegendKey val="0"/>
            <c:showVal val="0"/>
            <c:showCatName val="0"/>
            <c:showSerName val="0"/>
            <c:showPercent val="1"/>
            <c:showLeaderLines val="0"/>
          </c:dLbls>
          <c:cat>
            <c:strRef>
              <c:f>categories</c:f>
              <c:strCache>
                <c:ptCount val="8"/>
                <c:pt idx="0">
                  <c:v>Общегосударственные расходы</c:v>
                </c:pt>
                <c:pt idx="1">
                  <c:v>Национальная оборона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Культура, кинематография</c:v>
                </c:pt>
                <c:pt idx="6">
                  <c:v>Социальная политика</c:v>
                </c:pt>
                <c:pt idx="7">
                  <c:v>Обслуживание государственного и муниципального долга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5006</c:v>
                </c:pt>
                <c:pt idx="1">
                  <c:v>231.1</c:v>
                </c:pt>
                <c:pt idx="2">
                  <c:v>7</c:v>
                </c:pt>
                <c:pt idx="3">
                  <c:v>1218.7</c:v>
                </c:pt>
                <c:pt idx="4">
                  <c:v>5555.7</c:v>
                </c:pt>
                <c:pt idx="5">
                  <c:v>2633.4</c:v>
                </c:pt>
                <c:pt idx="6">
                  <c:v>485.9</c:v>
                </c:pt>
                <c:pt idx="7">
                  <c:v>0</c:v>
                </c:pt>
              </c:numCache>
            </c:numRef>
          </c:val>
        </c:ser>
      </c:pie3DChart>
      <c:spPr>
        <a:solidFill>
          <a:srgbClr val="d9d9d9"/>
        </a:solidFill>
        <a:ln>
          <a:noFill/>
        </a:ln>
      </c:spPr>
    </c:plotArea>
    <c:legend>
      <c:legendPos val="r"/>
      <c:layout>
        <c:manualLayout>
          <c:xMode val="edge"/>
          <c:yMode val="edge"/>
          <c:x val="0.621204833770779"/>
          <c:y val="0.0384418197725284"/>
        </c:manualLayout>
      </c:layout>
      <c:overlay val="0"/>
      <c:spPr>
        <a:noFill/>
        <a:ln>
          <a:noFill/>
        </a:ln>
      </c:spPr>
    </c:legend>
    <c:plotVisOnly val="1"/>
    <c:dispBlanksAs val="gap"/>
  </c:chart>
  <c:spPr>
    <a:noFill/>
    <a:ln>
      <a:noFill/>
    </a:ln>
  </c:spPr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roundedCorners val="0"/>
  <c:chart>
    <c:view3D>
      <c:rotX val="15"/>
      <c:rotY val="20"/>
      <c:rAngAx val="1"/>
      <c:perspective val="30"/>
    </c:view3D>
    <c:floor>
      <c:spPr>
        <a:solidFill>
          <a:srgbClr val="cccc00"/>
        </a:solidFill>
        <a:ln w="9360">
          <a:solidFill>
            <a:srgbClr val="666666"/>
          </a:solidFill>
          <a:round/>
        </a:ln>
      </c:spPr>
    </c:floor>
    <c:backWall>
      <c:spPr>
        <a:noFill/>
        <a:ln w="9360">
          <a:solidFill>
            <a:srgbClr val="666666"/>
          </a:solidFill>
          <a:round/>
        </a:ln>
      </c:spPr>
    </c:backWall>
    <c:plotArea>
      <c:layout>
        <c:manualLayout>
          <c:layoutTarget val="inner"/>
          <c:xMode val="edge"/>
          <c:yMode val="edge"/>
          <c:x val="0.0451221472195436"/>
          <c:y val="0.0366442671146577"/>
          <c:w val="0.95475731276117"/>
          <c:h val="0.883242335153297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label 0</c:f>
              <c:strCache>
                <c:ptCount val="1"/>
                <c:pt idx="0">
                  <c:v>тыс. рублей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</c:dLbl>
            <c:dLbl>
              <c:idx val="2"/>
              <c:showLegendKey val="0"/>
              <c:showVal val="1"/>
              <c:showCatName val="0"/>
              <c:showSerName val="0"/>
              <c:showPercent val="0"/>
            </c:dLbl>
            <c:showLegendKey val="0"/>
            <c:showVal val="1"/>
            <c:showCatName val="0"/>
            <c:showSerName val="0"/>
            <c:showPercent val="0"/>
            <c:showLeaderLines val="0"/>
          </c:dLbls>
          <c:cat>
            <c:strRef>
              <c:f>categories</c:f>
              <c:strCache>
                <c:ptCount val="4"/>
                <c:pt idx="0">
                  <c:v/>
                </c:pt>
                <c:pt idx="1">
                  <c:v/>
                </c:pt>
                <c:pt idx="2">
                  <c:v/>
                </c:pt>
                <c:pt idx="3">
                  <c:v>2020 год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4"/>
                <c:pt idx="0">
                  <c:v/>
                </c:pt>
                <c:pt idx="1">
                  <c:v/>
                </c:pt>
                <c:pt idx="2">
                  <c:v/>
                </c:pt>
                <c:pt idx="3">
                  <c:v>1218.7</c:v>
                </c:pt>
              </c:numCache>
            </c:numRef>
          </c:val>
        </c:ser>
        <c:gapWidth val="95"/>
        <c:shape val="pyramid"/>
        <c:axId val="99086533"/>
        <c:axId val="87197085"/>
        <c:axId val="0"/>
      </c:bar3DChart>
      <c:catAx>
        <c:axId val="99086533"/>
        <c:scaling>
          <c:orientation val="minMax"/>
        </c:scaling>
        <c:delete val="0"/>
        <c:axPos val="b"/>
        <c:numFmt formatCode="MM/DD/YYYY" sourceLinked="1"/>
        <c:majorTickMark val="none"/>
        <c:minorTickMark val="none"/>
        <c:tickLblPos val="nextTo"/>
        <c:spPr>
          <a:ln w="9360">
            <a:solidFill>
              <a:srgbClr val="666666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latin typeface="Constantia"/>
                <a:ea typeface="DejaVu Sans"/>
              </a:defRPr>
            </a:pPr>
          </a:p>
        </c:txPr>
        <c:crossAx val="87197085"/>
        <c:crosses val="autoZero"/>
        <c:auto val="1"/>
        <c:lblAlgn val="ctr"/>
        <c:lblOffset val="100"/>
      </c:catAx>
      <c:valAx>
        <c:axId val="87197085"/>
        <c:scaling>
          <c:orientation val="minMax"/>
        </c:scaling>
        <c:delete val="1"/>
        <c:axPos val="l"/>
        <c:numFmt formatCode="General" sourceLinked="0"/>
        <c:majorTickMark val="none"/>
        <c:minorTickMark val="none"/>
        <c:tickLblPos val="nextTo"/>
        <c:spPr>
          <a:ln w="9360">
            <a:solidFill>
              <a:srgbClr val="666666"/>
            </a:solidFill>
            <a:round/>
          </a:ln>
        </c:spPr>
        <c:txPr>
          <a:bodyPr/>
          <a:p>
            <a:pPr>
              <a:defRPr b="0" sz="1800" spc="-1" strike="noStrike">
                <a:solidFill>
                  <a:srgbClr val="000000"/>
                </a:solidFill>
                <a:latin typeface="Constantia"/>
                <a:ea typeface="DejaVu Sans"/>
              </a:defRPr>
            </a:pPr>
          </a:p>
        </c:txPr>
        <c:crossAx val="99086533"/>
        <c:crosses val="autoZero"/>
      </c:valAx>
      <c:spPr>
        <a:noFill/>
        <a:ln w="9360">
          <a:solidFill>
            <a:srgbClr val="666666"/>
          </a:solidFill>
          <a:round/>
        </a:ln>
      </c:spPr>
    </c:plotArea>
    <c:plotVisOnly val="1"/>
    <c:dispBlanksAs val="gap"/>
  </c:chart>
  <c:spPr>
    <a:noFill/>
    <a:ln>
      <a:noFill/>
    </a:ln>
  </c:spPr>
</c:chartSpace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9240" cy="125028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ru-R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Relationship Id="rId9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9360" y="-7200"/>
            <a:ext cx="9162000" cy="104040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4381560" y="-7200"/>
            <a:ext cx="4761360" cy="63720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CustomShape 3"/>
          <p:cNvSpPr/>
          <p:nvPr/>
        </p:nvSpPr>
        <p:spPr>
          <a:xfrm rot="21435600">
            <a:off x="-18360" y="201240"/>
            <a:ext cx="9162000" cy="64800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3" name="CustomShape 4"/>
          <p:cNvSpPr/>
          <p:nvPr/>
        </p:nvSpPr>
        <p:spPr>
          <a:xfrm rot="21435600">
            <a:off x="-14040" y="275040"/>
            <a:ext cx="9174600" cy="52920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457200" y="221040"/>
            <a:ext cx="8228880" cy="1249920"/>
          </a:xfrm>
          <a:prstGeom prst="rect">
            <a:avLst/>
          </a:prstGeom>
        </p:spPr>
        <p:txBody>
          <a:bodyPr lIns="0" rIns="0" tIns="0" bIns="0" anchor="ctr"/>
          <a:p>
            <a:r>
              <a:rPr b="0" lang="ru-RU" sz="1800" spc="-1" strike="noStrike">
                <a:latin typeface="Arial"/>
              </a:rPr>
              <a:t>Для правки текста заголовка щёлкните мышью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5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88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Для правки структуры щёлкните мышью</a:t>
            </a:r>
            <a:endParaRPr b="0" lang="ru-R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Второй уровень структуры</a:t>
            </a:r>
            <a:endParaRPr b="0" lang="ru-R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Третий уровень структуры</a:t>
            </a:r>
            <a:endParaRPr b="0" lang="ru-R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1800" spc="-1" strike="noStrike">
                <a:latin typeface="Arial"/>
              </a:rPr>
              <a:t>Четвёртый уровень структуры</a:t>
            </a:r>
            <a:endParaRPr b="0" lang="ru-R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Пятый уровень структуры</a:t>
            </a:r>
            <a:endParaRPr b="0" lang="ru-R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Шестой уровень структуры</a:t>
            </a:r>
            <a:endParaRPr b="0" lang="ru-R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1800" spc="-1" strike="noStrike">
                <a:latin typeface="Arial"/>
              </a:rPr>
              <a:t>Седьмой уровень структуры</a:t>
            </a:r>
            <a:endParaRPr b="0" lang="ru-R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>
          <a:blip r:embed="rId2"/>
          <a:tile/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-9360" y="-7200"/>
            <a:ext cx="9162000" cy="1040400"/>
          </a:xfrm>
          <a:custGeom>
            <a:avLst/>
            <a:gdLst/>
            <a:ah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3" name="CustomShape 2"/>
          <p:cNvSpPr/>
          <p:nvPr/>
        </p:nvSpPr>
        <p:spPr>
          <a:xfrm>
            <a:off x="4381560" y="-7200"/>
            <a:ext cx="4761360" cy="637200"/>
          </a:xfrm>
          <a:custGeom>
            <a:avLst/>
            <a:gdLst/>
            <a:ah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16200000"/>
          </a:gradFill>
          <a:ln w="9360"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CustomShape 3"/>
          <p:cNvSpPr/>
          <p:nvPr/>
        </p:nvSpPr>
        <p:spPr>
          <a:xfrm rot="21435600">
            <a:off x="-18360" y="201240"/>
            <a:ext cx="9162000" cy="648000"/>
          </a:xfrm>
          <a:custGeom>
            <a:avLst/>
            <a:gdLst/>
            <a:ahLst/>
            <a:rect l="l" t="t" r="r" b="b"/>
            <a:pathLst>
              <a:path w="5772" h="1055">
                <a:moveTo>
                  <a:pt x="0" y="966"/>
                </a:moveTo>
                <a:cubicBezTo>
                  <a:pt x="282" y="738"/>
                  <a:pt x="923" y="275"/>
                  <a:pt x="1608" y="282"/>
                </a:cubicBezTo>
                <a:cubicBezTo>
                  <a:pt x="2293" y="289"/>
                  <a:pt x="3416" y="1055"/>
                  <a:pt x="4110" y="1008"/>
                </a:cubicBezTo>
                <a:cubicBezTo>
                  <a:pt x="4804" y="961"/>
                  <a:pt x="5426" y="210"/>
                  <a:pt x="5772" y="0"/>
                </a:cubicBezTo>
              </a:path>
            </a:pathLst>
          </a:custGeom>
          <a:noFill/>
          <a:ln w="10800">
            <a:solidFill>
              <a:srgbClr val="09b7b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CustomShape 4"/>
          <p:cNvSpPr/>
          <p:nvPr/>
        </p:nvSpPr>
        <p:spPr>
          <a:xfrm rot="21435600">
            <a:off x="-14040" y="275040"/>
            <a:ext cx="9174600" cy="529200"/>
          </a:xfrm>
          <a:custGeom>
            <a:avLst/>
            <a:gdLst/>
            <a:ahLst/>
            <a:rect l="l" t="t" r="r" b="b"/>
            <a:pathLst>
              <a:path w="5766" h="854">
                <a:moveTo>
                  <a:pt x="0" y="732"/>
                </a:moveTo>
                <a:cubicBezTo>
                  <a:pt x="273" y="647"/>
                  <a:pt x="951" y="214"/>
                  <a:pt x="1638" y="228"/>
                </a:cubicBezTo>
                <a:cubicBezTo>
                  <a:pt x="2325" y="242"/>
                  <a:pt x="3434" y="854"/>
                  <a:pt x="4122" y="816"/>
                </a:cubicBezTo>
                <a:cubicBezTo>
                  <a:pt x="4810" y="778"/>
                  <a:pt x="5424" y="170"/>
                  <a:pt x="5766" y="0"/>
                </a:cubicBezTo>
              </a:path>
            </a:pathLst>
          </a:custGeom>
          <a:noFill/>
          <a:ln w="9360">
            <a:solidFill>
              <a:srgbClr val="0f6fc6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PlaceHolder 5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b="0" lang="ru-RU" sz="4400" spc="-1" strike="noStrike">
                <a:latin typeface="Arial"/>
              </a:rPr>
              <a:t>Для правки текста заголовка щёлкните мышью</a:t>
            </a:r>
            <a:endParaRPr b="0" lang="ru-RU" sz="4400" spc="-1" strike="noStrike">
              <a:latin typeface="Arial"/>
            </a:endParaRPr>
          </a:p>
        </p:txBody>
      </p:sp>
      <p:sp>
        <p:nvSpPr>
          <p:cNvPr id="47" name="PlaceHolder 6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latin typeface="Arial"/>
              </a:rPr>
              <a:t>Для правки структуры щёлкните мышью</a:t>
            </a:r>
            <a:endParaRPr b="0" lang="ru-R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800" spc="-1" strike="noStrike">
                <a:latin typeface="Arial"/>
              </a:rPr>
              <a:t>Второй уровень структуры</a:t>
            </a:r>
            <a:endParaRPr b="0" lang="ru-R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400" spc="-1" strike="noStrike">
                <a:latin typeface="Arial"/>
              </a:rPr>
              <a:t>Третий уровень структуры</a:t>
            </a:r>
            <a:endParaRPr b="0" lang="ru-R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latin typeface="Arial"/>
              </a:rPr>
              <a:t>Четвёртый уровень структуры</a:t>
            </a:r>
            <a:endParaRPr b="0" lang="ru-R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Пятый уровень структуры</a:t>
            </a:r>
            <a:endParaRPr b="0" lang="ru-R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Шестой уровень структуры</a:t>
            </a:r>
            <a:endParaRPr b="0" lang="ru-R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latin typeface="Arial"/>
              </a:rPr>
              <a:t>Седьмой уровень структуры</a:t>
            </a:r>
            <a:endParaRPr b="0" lang="ru-R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  <p:sldLayoutId id="2147483671" r:id="rId12"/>
    <p:sldLayoutId id="2147483672" r:id="rId13"/>
    <p:sldLayoutId id="2147483673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2.jpe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chart" Target="../charts/chart46.xml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chart" Target="../charts/chart47.xml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chart" Target="../charts/chart48.xml"/><Relationship Id="rId2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chart" Target="../charts/chart49.xml"/><Relationship Id="rId3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image" Target="../media/image5.jpeg"/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chart" Target="../charts/chart50.xml"/><Relationship Id="rId3" Type="http://schemas.openxmlformats.org/officeDocument/2006/relationships/image" Target="../media/image9.jpeg"/><Relationship Id="rId4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0.jpeg"/><Relationship Id="rId2" Type="http://schemas.openxmlformats.org/officeDocument/2006/relationships/image" Target="../media/image11.jpeg"/><Relationship Id="rId3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CustomShape 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rgbClr val="dbe7b6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18360" tIns="45000" bIns="45000">
            <a:normAutofit/>
          </a:bodyPr>
          <a:p>
            <a:pPr algn="r">
              <a:lnSpc>
                <a:spcPct val="100000"/>
              </a:lnSpc>
              <a:spcBef>
                <a:spcPts val="519"/>
              </a:spcBef>
            </a:pP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19"/>
              </a:spcBef>
            </a:pP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19"/>
              </a:spcBef>
            </a:pPr>
            <a:endParaRPr b="0" lang="ru-RU" sz="1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19"/>
              </a:spcBef>
            </a:pPr>
            <a:r>
              <a:rPr b="0" i="1" lang="ru-RU" sz="2600" spc="-1" strike="noStrike">
                <a:solidFill>
                  <a:srgbClr val="c00000"/>
                </a:solidFill>
                <a:latin typeface="Arial Narrow"/>
                <a:ea typeface="DejaVu Sans"/>
              </a:rPr>
              <a:t>                                      </a:t>
            </a:r>
            <a:endParaRPr b="0" lang="ru-RU" sz="26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19"/>
              </a:spcBef>
            </a:pPr>
            <a:endParaRPr b="0" lang="ru-RU" sz="26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19"/>
              </a:spcBef>
            </a:pPr>
            <a:r>
              <a:rPr b="1" i="1" lang="ru-RU" sz="2600" spc="-1" strike="noStrike">
                <a:solidFill>
                  <a:srgbClr val="c00000"/>
                </a:solidFill>
                <a:latin typeface="Arial Narrow"/>
                <a:ea typeface="DejaVu Sans"/>
              </a:rPr>
              <a:t>                                     </a:t>
            </a:r>
            <a:endParaRPr b="0" lang="ru-RU" sz="26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19"/>
              </a:spcBef>
            </a:pPr>
            <a:endParaRPr b="0" lang="ru-RU" sz="26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61"/>
              </a:spcBef>
            </a:pPr>
            <a:r>
              <a:rPr b="1" i="1" lang="ru-RU" sz="2600" spc="-1" strike="noStrike">
                <a:solidFill>
                  <a:srgbClr val="c00000"/>
                </a:solidFill>
                <a:latin typeface="Arial Narrow"/>
                <a:ea typeface="DejaVu Sans"/>
              </a:rPr>
              <a:t>     </a:t>
            </a:r>
            <a:r>
              <a:rPr b="1" i="1" lang="ru-RU" sz="2800" spc="-1" strike="noStrike">
                <a:solidFill>
                  <a:srgbClr val="6a289c"/>
                </a:solidFill>
                <a:latin typeface="Arial Narrow"/>
                <a:ea typeface="DejaVu Sans"/>
              </a:rPr>
              <a:t>Отчет </a:t>
            </a:r>
            <a:endParaRPr b="0" lang="ru-RU" sz="2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61"/>
              </a:spcBef>
            </a:pPr>
            <a:r>
              <a:rPr b="1" i="1" lang="ru-RU" sz="2800" spc="-1" strike="noStrike">
                <a:solidFill>
                  <a:srgbClr val="6a289c"/>
                </a:solidFill>
                <a:latin typeface="Arial Narrow"/>
                <a:ea typeface="DejaVu Sans"/>
              </a:rPr>
              <a:t>об исполнении бюджета</a:t>
            </a:r>
            <a:endParaRPr b="0" lang="ru-RU" sz="2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61"/>
              </a:spcBef>
            </a:pPr>
            <a:r>
              <a:rPr b="1" i="1" lang="ru-RU" sz="2800" spc="-1" strike="noStrike">
                <a:solidFill>
                  <a:srgbClr val="6a289c"/>
                </a:solidFill>
                <a:latin typeface="Arial Narrow"/>
                <a:ea typeface="DejaVu Sans"/>
              </a:rPr>
              <a:t> </a:t>
            </a:r>
            <a:r>
              <a:rPr b="1" i="1" lang="ru-RU" sz="2800" spc="-1" strike="noStrike">
                <a:solidFill>
                  <a:srgbClr val="6a289c"/>
                </a:solidFill>
                <a:latin typeface="Arial Narrow"/>
                <a:ea typeface="DejaVu Sans"/>
              </a:rPr>
              <a:t>Гуково-Гнилушевского сельского поселения  </a:t>
            </a:r>
            <a:endParaRPr b="0" lang="ru-RU" sz="2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61"/>
              </a:spcBef>
            </a:pPr>
            <a:r>
              <a:rPr b="1" i="1" lang="ru-RU" sz="2800" spc="-1" strike="noStrike">
                <a:solidFill>
                  <a:srgbClr val="6a289c"/>
                </a:solidFill>
                <a:latin typeface="Arial Narrow"/>
                <a:ea typeface="DejaVu Sans"/>
              </a:rPr>
              <a:t>Красносулинского района </a:t>
            </a:r>
            <a:endParaRPr b="0" lang="ru-RU" sz="2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561"/>
              </a:spcBef>
            </a:pPr>
            <a:r>
              <a:rPr b="1" i="1" lang="ru-RU" sz="2800" spc="-1" strike="noStrike">
                <a:solidFill>
                  <a:srgbClr val="6a289c"/>
                </a:solidFill>
                <a:latin typeface="Arial Narrow"/>
                <a:ea typeface="DejaVu Sans"/>
              </a:rPr>
              <a:t>за 2020  год</a:t>
            </a:r>
            <a:endParaRPr b="0" lang="ru-RU" sz="2800" spc="-1" strike="noStrike">
              <a:latin typeface="Arial"/>
            </a:endParaRPr>
          </a:p>
        </p:txBody>
      </p:sp>
      <p:pic>
        <p:nvPicPr>
          <p:cNvPr id="85" name="Рисунок 1" descr=""/>
          <p:cNvPicPr/>
          <p:nvPr/>
        </p:nvPicPr>
        <p:blipFill>
          <a:blip r:embed="rId1"/>
          <a:stretch/>
        </p:blipFill>
        <p:spPr>
          <a:xfrm>
            <a:off x="252360" y="252360"/>
            <a:ext cx="5326560" cy="391680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rgbClr val="c9fafc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lang="ru-RU" sz="2800" spc="-1" strike="noStrike">
                <a:solidFill>
                  <a:srgbClr val="7030a0"/>
                </a:solidFill>
                <a:latin typeface="Century"/>
                <a:ea typeface="DejaVu Sans"/>
              </a:rPr>
              <a:t>Итоги исполнения бюджета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lang="ru-RU" sz="2800" spc="-1" strike="noStrike">
                <a:solidFill>
                  <a:srgbClr val="7030a0"/>
                </a:solidFill>
                <a:latin typeface="Century"/>
                <a:ea typeface="DejaVu Sans"/>
              </a:rPr>
              <a:t>Гуково-Гнилушевского сельского поселения Красносулинского района за 2019– 2020годы</a:t>
            </a:r>
            <a:endParaRPr b="0" lang="ru-RU" sz="2800" spc="-1" strike="noStrike">
              <a:latin typeface="Arial"/>
            </a:endParaRPr>
          </a:p>
        </p:txBody>
      </p:sp>
      <p:graphicFrame>
        <p:nvGraphicFramePr>
          <p:cNvPr id="87" name="Диаграмма 1"/>
          <p:cNvGraphicFramePr/>
          <p:nvPr/>
        </p:nvGraphicFramePr>
        <p:xfrm>
          <a:off x="107640" y="1484640"/>
          <a:ext cx="8928000" cy="525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CustomShape 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rgbClr val="cafbed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lang="ru-RU" sz="2800" spc="-1" strike="noStrike">
                <a:solidFill>
                  <a:srgbClr val="c00000"/>
                </a:solidFill>
                <a:latin typeface="Arial Unicode MS"/>
                <a:ea typeface="Arial Unicode MS"/>
              </a:rPr>
              <a:t>Доходы бюджета </a:t>
            </a:r>
            <a:endParaRPr b="0" lang="ru-RU" sz="28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lang="ru-RU" sz="2800" spc="-1" strike="noStrike">
                <a:solidFill>
                  <a:srgbClr val="c00000"/>
                </a:solidFill>
                <a:latin typeface="Arial Unicode MS"/>
                <a:ea typeface="Arial Unicode MS"/>
              </a:rPr>
              <a:t>Гуково-Гнилушевского сельского поселения </a:t>
            </a:r>
            <a:endParaRPr b="0" lang="ru-RU" sz="28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281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ru-RU" sz="1400" spc="-1" strike="noStrike">
                <a:solidFill>
                  <a:srgbClr val="000000"/>
                </a:solidFill>
                <a:latin typeface="Constantia"/>
                <a:ea typeface="Arial Unicode MS"/>
              </a:rPr>
              <a:t>Общий объем доходов:</a:t>
            </a:r>
            <a:endParaRPr b="0" lang="ru-RU" sz="1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281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ru-RU" sz="1400" spc="-1" strike="noStrike">
                <a:solidFill>
                  <a:srgbClr val="000000"/>
                </a:solidFill>
                <a:latin typeface="Constantia"/>
                <a:ea typeface="Arial Unicode MS"/>
              </a:rPr>
              <a:t>2020 год – 15522.0 тыс. рублей</a:t>
            </a:r>
            <a:endParaRPr b="0" lang="ru-RU" sz="1400" spc="-1" strike="noStrike">
              <a:latin typeface="Arial"/>
            </a:endParaRPr>
          </a:p>
          <a:p>
            <a:pPr marL="274320" indent="-273240">
              <a:lnSpc>
                <a:spcPct val="100000"/>
              </a:lnSpc>
              <a:spcBef>
                <a:spcPts val="281"/>
              </a:spcBef>
              <a:buClr>
                <a:srgbClr val="0bd0d9"/>
              </a:buClr>
              <a:buSzPct val="95000"/>
              <a:buFont typeface="Wingdings 2" charset="2"/>
              <a:buChar char=""/>
            </a:pPr>
            <a:r>
              <a:rPr b="1" lang="ru-RU" sz="1400" spc="-1" strike="noStrike">
                <a:solidFill>
                  <a:srgbClr val="000000"/>
                </a:solidFill>
                <a:latin typeface="Constantia"/>
                <a:ea typeface="Arial Unicode MS"/>
              </a:rPr>
              <a:t>2019 год – 11 643.7 тыс. рублей</a:t>
            </a:r>
            <a:endParaRPr b="0" lang="ru-RU" sz="1400" spc="-1" strike="noStrike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281"/>
              </a:spcBef>
            </a:pPr>
            <a:endParaRPr b="0" lang="ru-RU" sz="1400" spc="-1" strike="noStrike">
              <a:latin typeface="Arial"/>
            </a:endParaRPr>
          </a:p>
        </p:txBody>
      </p:sp>
      <p:graphicFrame>
        <p:nvGraphicFramePr>
          <p:cNvPr id="89" name="Диаграмма 1"/>
          <p:cNvGraphicFramePr/>
          <p:nvPr/>
        </p:nvGraphicFramePr>
        <p:xfrm>
          <a:off x="467640" y="1772640"/>
          <a:ext cx="8568000" cy="4895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CustomShape 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gradFill>
            <a:gsLst>
              <a:gs pos="0">
                <a:srgbClr val="c8de97"/>
              </a:gs>
              <a:gs pos="100000">
                <a:srgbClr val="fcfef7"/>
              </a:gs>
            </a:gsLst>
            <a:lin ang="0"/>
          </a:gradFill>
          <a:ln w="9360">
            <a:solidFill>
              <a:srgbClr val="05686d"/>
            </a:solidFill>
            <a:round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algn="ctr">
              <a:lnSpc>
                <a:spcPct val="100000"/>
              </a:lnSpc>
              <a:spcBef>
                <a:spcPts val="561"/>
              </a:spcBef>
            </a:pPr>
            <a:r>
              <a:rPr b="1" lang="ru-RU" sz="2800" spc="-1" strike="noStrike">
                <a:solidFill>
                  <a:srgbClr val="161fd4"/>
                </a:solidFill>
                <a:latin typeface="Century"/>
                <a:ea typeface="DejaVu Sans"/>
              </a:rPr>
              <a:t>Структура доходов бюджета поселения за 2020 год</a:t>
            </a:r>
            <a:endParaRPr b="0" lang="ru-RU" sz="28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81"/>
              </a:spcBef>
            </a:pPr>
            <a:r>
              <a:rPr b="1" lang="ru-RU" sz="1400" spc="-1" strike="noStrike">
                <a:solidFill>
                  <a:srgbClr val="861879"/>
                </a:solidFill>
                <a:latin typeface="Century"/>
                <a:ea typeface="DejaVu Sans"/>
              </a:rPr>
              <a:t>Налоговые и неналоговые доходы – 3119.1  тыс. рублей</a:t>
            </a:r>
            <a:endParaRPr b="0" lang="ru-RU" sz="1400" spc="-1" strike="noStrike">
              <a:latin typeface="Arial"/>
            </a:endParaRPr>
          </a:p>
        </p:txBody>
      </p:sp>
      <p:graphicFrame>
        <p:nvGraphicFramePr>
          <p:cNvPr id="91" name="Диаграмма 3"/>
          <p:cNvGraphicFramePr/>
          <p:nvPr/>
        </p:nvGraphicFramePr>
        <p:xfrm>
          <a:off x="0" y="836640"/>
          <a:ext cx="9142920" cy="590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"/>
          </a:graphicData>
        </a:graphic>
      </p:graphicFrame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CustomShape 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blipFill>
            <a:blip r:embed="rId1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1" lang="ru-RU" sz="2600" spc="-1" strike="noStrike">
                <a:solidFill>
                  <a:srgbClr val="115964"/>
                </a:solidFill>
                <a:latin typeface="Arial Narrow"/>
                <a:ea typeface="DejaVu Sans"/>
              </a:rPr>
              <a:t>Расходы бюджета поселения 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r>
              <a:rPr b="1" lang="ru-RU" sz="2600" spc="-1" strike="noStrike">
                <a:solidFill>
                  <a:srgbClr val="115964"/>
                </a:solidFill>
                <a:latin typeface="Arial Narrow"/>
                <a:ea typeface="DejaVu Sans"/>
              </a:rPr>
              <a:t>за 2020 год по разделам                              </a:t>
            </a:r>
            <a:endParaRPr b="0" lang="ru-RU" sz="2600" spc="-1" strike="noStrike">
              <a:latin typeface="Arial"/>
            </a:endParaRPr>
          </a:p>
        </p:txBody>
      </p:sp>
      <p:graphicFrame>
        <p:nvGraphicFramePr>
          <p:cNvPr id="93" name="Диаграмма 3"/>
          <p:cNvGraphicFramePr/>
          <p:nvPr/>
        </p:nvGraphicFramePr>
        <p:xfrm>
          <a:off x="0" y="0"/>
          <a:ext cx="9142920" cy="685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CustomShape 1"/>
          <p:cNvSpPr/>
          <p:nvPr/>
        </p:nvSpPr>
        <p:spPr>
          <a:xfrm>
            <a:off x="4299120" y="2997000"/>
            <a:ext cx="2127240" cy="1136880"/>
          </a:xfrm>
          <a:prstGeom prst="roundRect">
            <a:avLst>
              <a:gd name="adj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softEdge rad="317500"/>
          </a:effectLst>
        </p:spPr>
        <p:style>
          <a:lnRef idx="2"/>
          <a:fillRef idx="0"/>
          <a:effectRef idx="0"/>
          <a:fontRef idx="minor"/>
        </p:style>
        <p:txBody>
          <a:bodyPr lIns="106200" rIns="50760" tIns="106200" bIns="106560" anchor="ctr"/>
          <a:p>
            <a:pPr algn="ctr">
              <a:lnSpc>
                <a:spcPct val="90000"/>
              </a:lnSpc>
              <a:spcAft>
                <a:spcPts val="700"/>
              </a:spcAft>
            </a:pPr>
            <a:r>
              <a:rPr b="1" lang="ru-RU" sz="2000" spc="-1" strike="noStrike">
                <a:solidFill>
                  <a:srgbClr val="161fd4"/>
                </a:solidFill>
                <a:latin typeface="Constantia"/>
                <a:ea typeface="DejaVu Sans"/>
              </a:rPr>
              <a:t>Бюджет поселения</a:t>
            </a:r>
            <a:endParaRPr b="0" lang="ru-RU" sz="2000" spc="-1" strike="noStrike">
              <a:latin typeface="Arial"/>
            </a:endParaRPr>
          </a:p>
        </p:txBody>
      </p:sp>
      <p:sp>
        <p:nvSpPr>
          <p:cNvPr id="95" name="CustomShape 2"/>
          <p:cNvSpPr/>
          <p:nvPr/>
        </p:nvSpPr>
        <p:spPr>
          <a:xfrm rot="17658000">
            <a:off x="5246280" y="2417760"/>
            <a:ext cx="1269360" cy="360"/>
          </a:xfrm>
          <a:custGeom>
            <a:avLst/>
            <a:gdLst/>
            <a:ahLst/>
            <a:rect l="l" t="t" r="r" b="b"/>
            <a:pathLst>
              <a:path w="1270299" h="0">
                <a:moveTo>
                  <a:pt x="0" y="0"/>
                </a:moveTo>
                <a:lnTo>
                  <a:pt x="1270299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96" name="CustomShape 3"/>
          <p:cNvSpPr/>
          <p:nvPr/>
        </p:nvSpPr>
        <p:spPr>
          <a:xfrm>
            <a:off x="3959280" y="28080"/>
            <a:ext cx="5183640" cy="181008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softEdge rad="317500"/>
          </a:effectLst>
        </p:spPr>
        <p:style>
          <a:lnRef idx="2"/>
          <a:fillRef idx="0"/>
          <a:effectRef idx="0"/>
          <a:fontRef idx="minor"/>
        </p:style>
        <p:txBody>
          <a:bodyPr lIns="134280" rIns="45720" tIns="134280" bIns="133920"/>
          <a:p>
            <a:pPr algn="ctr">
              <a:lnSpc>
                <a:spcPct val="90000"/>
              </a:lnSpc>
              <a:spcAft>
                <a:spcPts val="629"/>
              </a:spcAft>
            </a:pPr>
            <a:r>
              <a:rPr b="1" lang="ru-RU" sz="1800" spc="-1" strike="noStrike">
                <a:solidFill>
                  <a:srgbClr val="03495c"/>
                </a:solidFill>
                <a:latin typeface="Constantia"/>
                <a:ea typeface="DejaVu Sans"/>
              </a:rPr>
              <a:t>Культура – 2633.4  тыс. рублей</a:t>
            </a:r>
            <a:endParaRPr b="0" lang="ru-RU" sz="1800" spc="-1" strike="noStrike">
              <a:latin typeface="Arial"/>
            </a:endParaRPr>
          </a:p>
          <a:p>
            <a:pPr algn="r">
              <a:lnSpc>
                <a:spcPct val="90000"/>
              </a:lnSpc>
              <a:spcAft>
                <a:spcPts val="561"/>
              </a:spcAft>
            </a:pP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561"/>
              </a:spcAft>
            </a:pPr>
            <a:r>
              <a:rPr b="0" lang="ru-RU" sz="1600" spc="-1" strike="noStrike">
                <a:solidFill>
                  <a:srgbClr val="03495c"/>
                </a:solidFill>
                <a:latin typeface="Constantia"/>
                <a:ea typeface="DejaVu Sans"/>
              </a:rPr>
              <a:t>                                                         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561"/>
              </a:spcAft>
            </a:pPr>
            <a:r>
              <a:rPr b="0" i="1" lang="ru-RU" sz="1600" spc="-1" strike="noStrike">
                <a:solidFill>
                  <a:srgbClr val="03495c"/>
                </a:solidFill>
                <a:latin typeface="Constantia"/>
                <a:ea typeface="DejaVu Sans"/>
              </a:rPr>
              <a:t>        </a:t>
            </a:r>
            <a:r>
              <a:rPr b="0" i="1" lang="ru-RU" sz="1600" spc="-1" strike="noStrike">
                <a:solidFill>
                  <a:srgbClr val="03495c"/>
                </a:solidFill>
                <a:latin typeface="Constantia"/>
                <a:ea typeface="DejaVu Sans"/>
              </a:rPr>
              <a:t>МБУК «Гуково-Гнилушевский СДК» - </a:t>
            </a:r>
            <a:endParaRPr b="0" lang="ru-RU" sz="16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561"/>
              </a:spcAft>
            </a:pPr>
            <a:r>
              <a:rPr b="0" i="1" lang="ru-RU" sz="1600" spc="-1" strike="noStrike">
                <a:solidFill>
                  <a:srgbClr val="03495c"/>
                </a:solidFill>
                <a:latin typeface="Constantia"/>
                <a:ea typeface="DejaVu Sans"/>
              </a:rPr>
              <a:t>                                                                </a:t>
            </a:r>
            <a:r>
              <a:rPr b="0" i="1" lang="ru-RU" sz="1600" spc="-1" strike="noStrike">
                <a:solidFill>
                  <a:srgbClr val="03495c"/>
                </a:solidFill>
                <a:latin typeface="Constantia"/>
                <a:ea typeface="DejaVu Sans"/>
              </a:rPr>
              <a:t>2 633,4 тыс. рублей</a:t>
            </a:r>
            <a:endParaRPr b="0" lang="ru-RU" sz="1600" spc="-1" strike="noStrike">
              <a:latin typeface="Arial"/>
            </a:endParaRPr>
          </a:p>
        </p:txBody>
      </p:sp>
      <p:sp>
        <p:nvSpPr>
          <p:cNvPr id="97" name="CustomShape 4"/>
          <p:cNvSpPr/>
          <p:nvPr/>
        </p:nvSpPr>
        <p:spPr>
          <a:xfrm rot="2046600">
            <a:off x="6106320" y="4451040"/>
            <a:ext cx="1130760" cy="360"/>
          </a:xfrm>
          <a:custGeom>
            <a:avLst/>
            <a:gdLst/>
            <a:ahLst/>
            <a:rect l="l" t="t" r="r" b="b"/>
            <a:pathLst>
              <a:path w="1131860" h="0">
                <a:moveTo>
                  <a:pt x="0" y="0"/>
                </a:moveTo>
                <a:lnTo>
                  <a:pt x="1131860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98" name="CustomShape 5"/>
          <p:cNvSpPr/>
          <p:nvPr/>
        </p:nvSpPr>
        <p:spPr>
          <a:xfrm>
            <a:off x="5932080" y="4769280"/>
            <a:ext cx="3314880" cy="60660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softEdge rad="127000"/>
          </a:effectLst>
        </p:spPr>
        <p:style>
          <a:lnRef idx="2"/>
          <a:fillRef idx="0"/>
          <a:effectRef idx="0"/>
          <a:fontRef idx="minor"/>
        </p:style>
        <p:txBody>
          <a:bodyPr lIns="75240" rIns="45720" tIns="75240" bIns="75600" anchor="ctr"/>
          <a:p>
            <a:pPr algn="ctr">
              <a:lnSpc>
                <a:spcPct val="90000"/>
              </a:lnSpc>
              <a:spcAft>
                <a:spcPts val="1191"/>
              </a:spcAft>
            </a:pPr>
            <a:r>
              <a:rPr b="1" lang="ru-RU" sz="1800" spc="-1" strike="noStrike">
                <a:solidFill>
                  <a:srgbClr val="03495c"/>
                </a:solidFill>
                <a:latin typeface="Constantia"/>
                <a:ea typeface="DejaVu Sans"/>
              </a:rPr>
              <a:t>ЖКХ</a:t>
            </a:r>
            <a:r>
              <a:rPr b="0" lang="ru-RU" sz="3400" spc="-1" strike="noStrike">
                <a:solidFill>
                  <a:srgbClr val="ffffff"/>
                </a:solidFill>
                <a:latin typeface="Constantia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03495c"/>
                </a:solidFill>
                <a:latin typeface="Constantia"/>
                <a:ea typeface="DejaVu Sans"/>
              </a:rPr>
              <a:t>– 5555.7 тыс. Рублей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99" name="CustomShape 6"/>
          <p:cNvSpPr/>
          <p:nvPr/>
        </p:nvSpPr>
        <p:spPr>
          <a:xfrm rot="12082200">
            <a:off x="3390480" y="2977200"/>
            <a:ext cx="940320" cy="360"/>
          </a:xfrm>
          <a:custGeom>
            <a:avLst/>
            <a:gdLst/>
            <a:ahLst/>
            <a:rect l="l" t="t" r="r" b="b"/>
            <a:pathLst>
              <a:path w="941477" h="0">
                <a:moveTo>
                  <a:pt x="0" y="0"/>
                </a:moveTo>
                <a:lnTo>
                  <a:pt x="941477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00" name="CustomShape 7"/>
          <p:cNvSpPr/>
          <p:nvPr/>
        </p:nvSpPr>
        <p:spPr>
          <a:xfrm>
            <a:off x="0" y="1860480"/>
            <a:ext cx="4422600" cy="94536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softEdge rad="127000"/>
          </a:effectLst>
        </p:spPr>
        <p:style>
          <a:lnRef idx="2"/>
          <a:fillRef idx="0"/>
          <a:effectRef idx="0"/>
          <a:fontRef idx="minor"/>
        </p:style>
        <p:txBody>
          <a:bodyPr lIns="91800" rIns="45720" tIns="91800" bIns="92160" anchor="ctr"/>
          <a:p>
            <a:pPr>
              <a:lnSpc>
                <a:spcPct val="90000"/>
              </a:lnSpc>
              <a:spcAft>
                <a:spcPts val="629"/>
              </a:spcAft>
            </a:pPr>
            <a:r>
              <a:rPr b="1" lang="ru-RU" sz="1800" spc="-1" strike="noStrike">
                <a:solidFill>
                  <a:srgbClr val="03495c"/>
                </a:solidFill>
                <a:latin typeface="Constantia"/>
                <a:ea typeface="DejaVu Sans"/>
              </a:rPr>
              <a:t>  </a:t>
            </a:r>
            <a:r>
              <a:rPr b="1" lang="ru-RU" sz="1800" spc="-1" strike="noStrike">
                <a:solidFill>
                  <a:srgbClr val="03495c"/>
                </a:solidFill>
                <a:latin typeface="Constantia"/>
                <a:ea typeface="DejaVu Sans"/>
              </a:rPr>
              <a:t>Дорожное</a:t>
            </a:r>
            <a:r>
              <a:rPr b="0" lang="ru-RU" sz="1800" spc="-1" strike="noStrike">
                <a:solidFill>
                  <a:srgbClr val="ffffff"/>
                </a:solidFill>
                <a:latin typeface="Constantia"/>
                <a:ea typeface="DejaVu Sans"/>
              </a:rPr>
              <a:t> </a:t>
            </a:r>
            <a:r>
              <a:rPr b="1" lang="ru-RU" sz="1800" spc="-1" strike="noStrike">
                <a:solidFill>
                  <a:srgbClr val="03495c"/>
                </a:solidFill>
                <a:latin typeface="Constantia"/>
                <a:ea typeface="DejaVu Sans"/>
              </a:rPr>
              <a:t>хозяйство – </a:t>
            </a:r>
            <a:endParaRPr b="0" lang="ru-RU" sz="1800" spc="-1" strike="noStrike">
              <a:latin typeface="Arial"/>
            </a:endParaRPr>
          </a:p>
          <a:p>
            <a:pPr>
              <a:lnSpc>
                <a:spcPct val="90000"/>
              </a:lnSpc>
              <a:spcAft>
                <a:spcPts val="629"/>
              </a:spcAft>
            </a:pPr>
            <a:r>
              <a:rPr b="1" lang="ru-RU" sz="1800" spc="-1" strike="noStrike">
                <a:solidFill>
                  <a:srgbClr val="03495c"/>
                </a:solidFill>
                <a:latin typeface="Constantia"/>
                <a:ea typeface="DejaVu Sans"/>
              </a:rPr>
              <a:t>                                  </a:t>
            </a:r>
            <a:r>
              <a:rPr b="1" lang="ru-RU" sz="1800" spc="-1" strike="noStrike">
                <a:solidFill>
                  <a:srgbClr val="03495c"/>
                </a:solidFill>
                <a:latin typeface="Constantia"/>
                <a:ea typeface="DejaVu Sans"/>
              </a:rPr>
              <a:t>1218.7  тыс. рублей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01" name="CustomShape 8"/>
          <p:cNvSpPr/>
          <p:nvPr/>
        </p:nvSpPr>
        <p:spPr>
          <a:xfrm rot="9671400">
            <a:off x="3420720" y="4072680"/>
            <a:ext cx="901440" cy="360"/>
          </a:xfrm>
          <a:custGeom>
            <a:avLst/>
            <a:gdLst/>
            <a:ahLst/>
            <a:rect l="l" t="t" r="r" b="b"/>
            <a:pathLst>
              <a:path w="902420" h="0">
                <a:moveTo>
                  <a:pt x="0" y="0"/>
                </a:moveTo>
                <a:lnTo>
                  <a:pt x="902420" y="0"/>
                </a:lnTo>
              </a:path>
            </a:pathLst>
          </a:custGeom>
          <a:noFill/>
          <a:ln>
            <a:solidFill>
              <a:schemeClr val="accent1">
                <a:shade val="60000"/>
                <a:hueOff val="0"/>
                <a:satOff val="0"/>
                <a:lumOff val="0"/>
                <a:alphaOff val="0"/>
              </a:schemeClr>
            </a:solidFill>
            <a:round/>
          </a:ln>
        </p:spPr>
        <p:style>
          <a:lnRef idx="2"/>
          <a:fillRef idx="0"/>
          <a:effectRef idx="0"/>
          <a:fontRef idx="minor"/>
        </p:style>
      </p:sp>
      <p:sp>
        <p:nvSpPr>
          <p:cNvPr id="102" name="CustomShape 9"/>
          <p:cNvSpPr/>
          <p:nvPr/>
        </p:nvSpPr>
        <p:spPr>
          <a:xfrm>
            <a:off x="-301680" y="4219200"/>
            <a:ext cx="5220720" cy="772560"/>
          </a:xfrm>
          <a:prstGeom prst="roundRect">
            <a:avLst>
              <a:gd name="adj" fmla="val 16667"/>
            </a:avLst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lt1">
                <a:hueOff val="0"/>
                <a:satOff val="0"/>
                <a:lumOff val="0"/>
                <a:alphaOff val="0"/>
              </a:schemeClr>
            </a:solidFill>
            <a:round/>
          </a:ln>
          <a:effectLst>
            <a:softEdge rad="317500"/>
          </a:effectLst>
        </p:spPr>
        <p:style>
          <a:lnRef idx="2"/>
          <a:fillRef idx="0"/>
          <a:effectRef idx="0"/>
          <a:fontRef idx="minor"/>
        </p:style>
        <p:txBody>
          <a:bodyPr lIns="83520" rIns="45720" tIns="83520" bIns="83520" anchor="ctr"/>
          <a:p>
            <a:pPr marL="181080" algn="ctr">
              <a:lnSpc>
                <a:spcPct val="90000"/>
              </a:lnSpc>
              <a:spcAft>
                <a:spcPts val="629"/>
              </a:spcAft>
            </a:pPr>
            <a:r>
              <a:rPr b="1" lang="ru-RU" sz="1800" spc="-1" strike="noStrike">
                <a:solidFill>
                  <a:srgbClr val="03495c"/>
                </a:solidFill>
                <a:latin typeface="Constantia"/>
                <a:ea typeface="DejaVu Sans"/>
              </a:rPr>
              <a:t>Социальная политика – 485.9  тыс. рублей</a:t>
            </a:r>
            <a:endParaRPr b="0" lang="ru-RU" sz="1800" spc="-1" strike="noStrike">
              <a:latin typeface="Arial"/>
            </a:endParaRPr>
          </a:p>
        </p:txBody>
      </p:sp>
      <p:pic>
        <p:nvPicPr>
          <p:cNvPr id="103" name="Рисунок 4" descr=""/>
          <p:cNvPicPr/>
          <p:nvPr/>
        </p:nvPicPr>
        <p:blipFill>
          <a:blip r:embed="rId1"/>
          <a:stretch/>
        </p:blipFill>
        <p:spPr>
          <a:xfrm>
            <a:off x="550800" y="-10800"/>
            <a:ext cx="3599280" cy="23310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sp>
        <p:nvSpPr>
          <p:cNvPr id="104" name="CustomShape 10"/>
          <p:cNvSpPr/>
          <p:nvPr/>
        </p:nvSpPr>
        <p:spPr>
          <a:xfrm>
            <a:off x="6511680" y="463680"/>
            <a:ext cx="554760" cy="353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algn="ctr" blurRad="57150" dir="5400000" dist="3810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sp>
        <p:nvSpPr>
          <p:cNvPr id="105" name="CustomShape 11"/>
          <p:cNvSpPr/>
          <p:nvPr/>
        </p:nvSpPr>
        <p:spPr>
          <a:xfrm flipH="1">
            <a:off x="5758920" y="463680"/>
            <a:ext cx="750960" cy="9482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>
            <a:round/>
            <a:tailEnd len="med" type="triangle" w="med"/>
          </a:ln>
          <a:effectLst>
            <a:outerShdw algn="ctr" blurRad="57150" dir="5400000" dist="38100" rotWithShape="0">
              <a:schemeClr val="phClr">
                <a:shade val="9000"/>
                <a:alpha val="48000"/>
                <a:satMod val="105000"/>
              </a:schemeClr>
            </a:outerShdw>
          </a:effectLst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/>
        </p:style>
      </p:sp>
      <p:pic>
        <p:nvPicPr>
          <p:cNvPr id="106" name="Рисунок 19" descr=""/>
          <p:cNvPicPr/>
          <p:nvPr/>
        </p:nvPicPr>
        <p:blipFill>
          <a:blip r:embed="rId2"/>
          <a:stretch/>
        </p:blipFill>
        <p:spPr>
          <a:xfrm>
            <a:off x="88560" y="2613600"/>
            <a:ext cx="2735280" cy="186444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107" name="Рисунок 20" descr=""/>
          <p:cNvPicPr/>
          <p:nvPr/>
        </p:nvPicPr>
        <p:blipFill>
          <a:blip r:embed="rId3"/>
          <a:stretch/>
        </p:blipFill>
        <p:spPr>
          <a:xfrm>
            <a:off x="6300360" y="2833920"/>
            <a:ext cx="2698560" cy="227088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  <p:pic>
        <p:nvPicPr>
          <p:cNvPr id="108" name="Рисунок 21" descr=""/>
          <p:cNvPicPr/>
          <p:nvPr/>
        </p:nvPicPr>
        <p:blipFill>
          <a:blip r:embed="rId4"/>
          <a:stretch/>
        </p:blipFill>
        <p:spPr>
          <a:xfrm>
            <a:off x="2555640" y="5136840"/>
            <a:ext cx="3202920" cy="172008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CustomShape 1"/>
          <p:cNvSpPr/>
          <p:nvPr/>
        </p:nvSpPr>
        <p:spPr>
          <a:xfrm>
            <a:off x="0" y="0"/>
            <a:ext cx="9142920" cy="97956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45000" bIns="0" anchor="b"/>
          <a:p>
            <a:pPr algn="ctr">
              <a:lnSpc>
                <a:spcPct val="100000"/>
              </a:lnSpc>
            </a:pPr>
            <a:r>
              <a:rPr b="0" lang="ru-RU" sz="5000" spc="-1" strike="noStrike">
                <a:solidFill>
                  <a:srgbClr val="04617b"/>
                </a:solidFill>
                <a:latin typeface="Calibri"/>
                <a:ea typeface="DejaVu Sans"/>
              </a:rPr>
              <a:t>ДОРОЖНЫЙ ФОНД</a:t>
            </a:r>
            <a:endParaRPr b="0" lang="ru-RU" sz="5000" spc="-1" strike="noStrike">
              <a:latin typeface="Arial"/>
            </a:endParaRPr>
          </a:p>
        </p:txBody>
      </p:sp>
      <p:sp>
        <p:nvSpPr>
          <p:cNvPr id="110" name="CustomShape 2"/>
          <p:cNvSpPr/>
          <p:nvPr/>
        </p:nvSpPr>
        <p:spPr>
          <a:xfrm>
            <a:off x="0" y="980640"/>
            <a:ext cx="9142920" cy="587628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11" name="CustomShape 3"/>
          <p:cNvSpPr/>
          <p:nvPr/>
        </p:nvSpPr>
        <p:spPr>
          <a:xfrm>
            <a:off x="827640" y="3069000"/>
            <a:ext cx="2447280" cy="1366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onstantia"/>
                <a:ea typeface="DejaVu Sans"/>
              </a:rPr>
              <a:t>Источники формирования дорожного фонда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12" name="CustomShape 4"/>
          <p:cNvSpPr/>
          <p:nvPr/>
        </p:nvSpPr>
        <p:spPr>
          <a:xfrm>
            <a:off x="5004000" y="1484640"/>
            <a:ext cx="2879280" cy="9133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onstantia"/>
                <a:ea typeface="DejaVu Sans"/>
              </a:rPr>
              <a:t>Остатки на 01.01.2020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onstantia"/>
                <a:ea typeface="DejaVu Sans"/>
              </a:rPr>
              <a:t>0.0тыс. рублей)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13" name="CustomShape 5"/>
          <p:cNvSpPr/>
          <p:nvPr/>
        </p:nvSpPr>
        <p:spPr>
          <a:xfrm>
            <a:off x="4860000" y="3295800"/>
            <a:ext cx="3167280" cy="9133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onstantia"/>
                <a:ea typeface="DejaVu Sans"/>
              </a:rPr>
              <a:t>Администрация Красносулинского района (1218.7 тыс. рублей)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14" name="CustomShape 6"/>
          <p:cNvSpPr/>
          <p:nvPr/>
        </p:nvSpPr>
        <p:spPr>
          <a:xfrm>
            <a:off x="4680000" y="4941000"/>
            <a:ext cx="3527280" cy="1222920"/>
          </a:xfrm>
          <a:prstGeom prst="roundRect">
            <a:avLst>
              <a:gd name="adj" fmla="val 16667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rIns="90000" tIns="45000" bIns="45000" anchor="ctr"/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onstantia"/>
                <a:ea typeface="DejaVu Sans"/>
              </a:rPr>
              <a:t>Межбюджетные транс ферты областного бюджета </a:t>
            </a:r>
            <a:endParaRPr b="0" lang="ru-RU" sz="18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ru-RU" sz="1800" spc="-1" strike="noStrike">
                <a:solidFill>
                  <a:srgbClr val="ffffff"/>
                </a:solidFill>
                <a:latin typeface="Constantia"/>
                <a:ea typeface="DejaVu Sans"/>
              </a:rPr>
              <a:t>(0.0  тыс. рублей) </a:t>
            </a:r>
            <a:endParaRPr b="0" lang="ru-RU" sz="1800" spc="-1" strike="noStrike">
              <a:latin typeface="Arial"/>
            </a:endParaRPr>
          </a:p>
        </p:txBody>
      </p:sp>
      <p:sp>
        <p:nvSpPr>
          <p:cNvPr id="115" name="CustomShape 7"/>
          <p:cNvSpPr/>
          <p:nvPr/>
        </p:nvSpPr>
        <p:spPr>
          <a:xfrm>
            <a:off x="3605760" y="3510720"/>
            <a:ext cx="977400" cy="483480"/>
          </a:xfrm>
          <a:prstGeom prst="rightArrow">
            <a:avLst>
              <a:gd name="adj1" fmla="val 50000"/>
              <a:gd name="adj2" fmla="val 50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6" name="CustomShape 8"/>
          <p:cNvSpPr/>
          <p:nvPr/>
        </p:nvSpPr>
        <p:spPr>
          <a:xfrm flipV="1" rot="16200000">
            <a:off x="2432520" y="959400"/>
            <a:ext cx="1234440" cy="257256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7" name="CustomShape 9"/>
          <p:cNvSpPr/>
          <p:nvPr/>
        </p:nvSpPr>
        <p:spPr>
          <a:xfrm rot="5400000">
            <a:off x="2469600" y="4019760"/>
            <a:ext cx="1221840" cy="2631960"/>
          </a:xfrm>
          <a:prstGeom prst="bentUpArrow">
            <a:avLst>
              <a:gd name="adj1" fmla="val 25000"/>
              <a:gd name="adj2" fmla="val 25000"/>
              <a:gd name="adj3" fmla="val 25000"/>
            </a:avLst>
          </a:prstGeom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CustomShape 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blipFill>
            <a:blip r:embed="rId1"/>
            <a:tile/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r">
              <a:lnSpc>
                <a:spcPct val="100000"/>
              </a:lnSpc>
              <a:spcBef>
                <a:spcPts val="519"/>
              </a:spcBef>
            </a:pPr>
            <a:r>
              <a:rPr b="1" lang="ru-RU" sz="2600" spc="-1" strike="noStrike">
                <a:solidFill>
                  <a:srgbClr val="000000"/>
                </a:solidFill>
                <a:latin typeface="Constantia"/>
                <a:ea typeface="DejaVu Sans"/>
              </a:rPr>
              <a:t>Расходы дорожного фонда</a:t>
            </a:r>
            <a:endParaRPr b="0" lang="ru-RU" sz="2600" spc="-1" strike="noStrike">
              <a:latin typeface="Arial"/>
            </a:endParaRPr>
          </a:p>
          <a:p>
            <a:pPr>
              <a:lnSpc>
                <a:spcPct val="100000"/>
              </a:lnSpc>
              <a:spcBef>
                <a:spcPts val="519"/>
              </a:spcBef>
            </a:pPr>
            <a:endParaRPr b="0" lang="ru-RU" sz="2600" spc="-1" strike="noStrike">
              <a:latin typeface="Arial"/>
            </a:endParaRPr>
          </a:p>
        </p:txBody>
      </p:sp>
      <p:graphicFrame>
        <p:nvGraphicFramePr>
          <p:cNvPr id="119" name="Диаграмма 3"/>
          <p:cNvGraphicFramePr/>
          <p:nvPr/>
        </p:nvGraphicFramePr>
        <p:xfrm>
          <a:off x="107640" y="0"/>
          <a:ext cx="8959320" cy="6856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20" name="Рисунок 4" descr=""/>
          <p:cNvPicPr/>
          <p:nvPr/>
        </p:nvPicPr>
        <p:blipFill>
          <a:blip r:embed="rId3"/>
          <a:stretch/>
        </p:blipFill>
        <p:spPr>
          <a:xfrm>
            <a:off x="1619640" y="1989000"/>
            <a:ext cx="3805560" cy="2879280"/>
          </a:xfrm>
          <a:prstGeom prst="rect">
            <a:avLst/>
          </a:prstGeom>
          <a:ln>
            <a:noFill/>
          </a:ln>
          <a:effectLst>
            <a:softEdge rad="317500"/>
          </a:effectLst>
        </p:spPr>
      </p:pic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CustomShape 1"/>
          <p:cNvSpPr/>
          <p:nvPr/>
        </p:nvSpPr>
        <p:spPr>
          <a:xfrm>
            <a:off x="0" y="0"/>
            <a:ext cx="9142920" cy="6856920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ctr">
              <a:lnSpc>
                <a:spcPct val="100000"/>
              </a:lnSpc>
              <a:spcBef>
                <a:spcPts val="519"/>
              </a:spcBef>
            </a:pPr>
            <a:r>
              <a:rPr b="0" lang="ru-RU" sz="2600" spc="-1" strike="noStrike">
                <a:solidFill>
                  <a:srgbClr val="0000ff"/>
                </a:solidFill>
                <a:latin typeface="Arial Black"/>
                <a:ea typeface="DejaVu Sans"/>
              </a:rPr>
              <a:t>Жилищное хозяйство</a:t>
            </a:r>
            <a:endParaRPr b="0" lang="ru-RU" sz="2600" spc="-1" strike="noStrike">
              <a:latin typeface="Arial"/>
            </a:endParaRPr>
          </a:p>
          <a:p>
            <a:pPr algn="just">
              <a:lnSpc>
                <a:spcPct val="100000"/>
              </a:lnSpc>
              <a:spcBef>
                <a:spcPts val="320"/>
              </a:spcBef>
            </a:pPr>
            <a:r>
              <a:rPr b="0" lang="ru-RU" sz="800" spc="-1" strike="noStrike">
                <a:solidFill>
                  <a:srgbClr val="0000ff"/>
                </a:solidFill>
                <a:latin typeface="Arial Black"/>
                <a:ea typeface="DejaVu Sans"/>
              </a:rPr>
              <a:t>                                                                                                                                                     </a:t>
            </a:r>
            <a:r>
              <a:rPr b="0" lang="ru-RU" sz="800" spc="-1" strike="noStrike">
                <a:solidFill>
                  <a:srgbClr val="0000ff"/>
                </a:solidFill>
                <a:latin typeface="Arial Black"/>
                <a:ea typeface="DejaVu Sans"/>
              </a:rPr>
              <a:t>0</a:t>
            </a:r>
            <a:r>
              <a:rPr b="0" lang="ru-RU" sz="1600" spc="-1" strike="noStrike">
                <a:solidFill>
                  <a:srgbClr val="0000ff"/>
                </a:solidFill>
                <a:latin typeface="Arial Black"/>
                <a:ea typeface="DejaVu Sans"/>
              </a:rPr>
              <a:t>0.0 тыс. рублей</a:t>
            </a:r>
            <a:endParaRPr b="0" lang="ru-RU" sz="16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41"/>
              </a:spcBef>
            </a:pPr>
            <a:endParaRPr b="0" lang="ru-RU" sz="16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41"/>
              </a:spcBef>
            </a:pPr>
            <a:endParaRPr b="0" lang="ru-RU" sz="1600" spc="-1" strike="noStrike">
              <a:latin typeface="Arial"/>
            </a:endParaRPr>
          </a:p>
          <a:p>
            <a:pPr algn="r">
              <a:lnSpc>
                <a:spcPct val="100000"/>
              </a:lnSpc>
              <a:spcBef>
                <a:spcPts val="241"/>
              </a:spcBef>
            </a:pPr>
            <a:r>
              <a:rPr b="0" lang="ru-RU" sz="1200" spc="-1" strike="noStrike">
                <a:solidFill>
                  <a:srgbClr val="7030a0"/>
                </a:solidFill>
                <a:latin typeface="Arial Black"/>
                <a:ea typeface="DejaVu Sans"/>
              </a:rPr>
              <a:t>(расходы бюджета поселения – 0.0  тыс. рублей)</a:t>
            </a:r>
            <a:endParaRPr b="0" lang="ru-RU" sz="1200" spc="-1" strike="noStrike">
              <a:latin typeface="Arial"/>
            </a:endParaRPr>
          </a:p>
        </p:txBody>
      </p:sp>
      <p:sp>
        <p:nvSpPr>
          <p:cNvPr id="122" name="CustomShape 2"/>
          <p:cNvSpPr/>
          <p:nvPr/>
        </p:nvSpPr>
        <p:spPr>
          <a:xfrm>
            <a:off x="176040" y="3308400"/>
            <a:ext cx="7275240" cy="333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/>
          <a:p>
            <a:pPr algn="just">
              <a:lnSpc>
                <a:spcPct val="100000"/>
              </a:lnSpc>
            </a:pPr>
            <a:r>
              <a:rPr b="1" lang="ru-RU" sz="1600" spc="-1" strike="noStrike">
                <a:solidFill>
                  <a:srgbClr val="c00000"/>
                </a:solidFill>
                <a:latin typeface="Constantia"/>
                <a:ea typeface="DejaVu Sans"/>
              </a:rPr>
              <a:t>            </a:t>
            </a:r>
            <a:endParaRPr b="0" lang="ru-RU" sz="1600" spc="-1" strike="noStrike">
              <a:latin typeface="Arial"/>
            </a:endParaRPr>
          </a:p>
        </p:txBody>
      </p:sp>
      <p:pic>
        <p:nvPicPr>
          <p:cNvPr id="123" name="Рисунок 4" descr=""/>
          <p:cNvPicPr/>
          <p:nvPr/>
        </p:nvPicPr>
        <p:blipFill>
          <a:blip r:embed="rId1"/>
          <a:stretch/>
        </p:blipFill>
        <p:spPr>
          <a:xfrm>
            <a:off x="611640" y="692640"/>
            <a:ext cx="3302280" cy="227700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  <p:pic>
        <p:nvPicPr>
          <p:cNvPr id="124" name="Рисунок 1" descr=""/>
          <p:cNvPicPr/>
          <p:nvPr/>
        </p:nvPicPr>
        <p:blipFill>
          <a:blip r:embed="rId2"/>
          <a:srcRect l="0" t="0" r="2914" b="30895"/>
          <a:stretch/>
        </p:blipFill>
        <p:spPr>
          <a:xfrm>
            <a:off x="4768200" y="4437000"/>
            <a:ext cx="4374720" cy="2419920"/>
          </a:xfrm>
          <a:prstGeom prst="rect">
            <a:avLst/>
          </a:prstGeom>
          <a:ln>
            <a:noFill/>
          </a:ln>
          <a:effectLst>
            <a:softEdge rad="127000"/>
          </a:effectLst>
        </p:spPr>
      </p:pic>
    </p:spTree>
  </p:cSld>
  <p:timing>
    <p:tnLst>
      <p:par>
        <p:cTn id="17" dur="indefinite" restart="never" nodeType="tmRoot">
          <p:childTnLst>
            <p:seq>
              <p:cTn id="1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886</TotalTime>
  <Application>LibreOffice/5.4.2.2$Windows_x86 LibreOffice_project/22b09f6418e8c2d508a9eaf86b2399209b0990f4</Application>
  <Words>278</Words>
  <Paragraphs>73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2016-06-01T12:10:28Z</dcterms:created>
  <dc:creator>Пользователь</dc:creator>
  <dc:description/>
  <dc:language>ru-RU</dc:language>
  <cp:lastModifiedBy/>
  <cp:lastPrinted>2021-05-25T11:28:56Z</cp:lastPrinted>
  <dcterms:modified xsi:type="dcterms:W3CDTF">2021-05-25T12:07:08Z</dcterms:modified>
  <cp:revision>87</cp:revision>
  <dc:subject/>
  <dc:title>Презентация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9</vt:i4>
  </property>
</Properties>
</file>