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2021  год  факт 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25133.8</c:v>
                </c:pt>
                <c:pt idx="1">
                  <c:v>9931.2000000000007</c:v>
                </c:pt>
                <c:pt idx="2">
                  <c:v>7782.3</c:v>
                </c:pt>
                <c:pt idx="3">
                  <c:v>7501.9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0139904"/>
        <c:axId val="180141440"/>
        <c:axId val="118487680"/>
      </c:bar3DChart>
      <c:catAx>
        <c:axId val="1801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0141440"/>
        <c:crosses val="autoZero"/>
        <c:auto val="1"/>
        <c:lblAlgn val="ctr"/>
        <c:lblOffset val="100"/>
        <c:noMultiLvlLbl val="0"/>
      </c:catAx>
      <c:valAx>
        <c:axId val="18014144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180139904"/>
        <c:crosses val="autoZero"/>
        <c:crossBetween val="between"/>
      </c:valAx>
      <c:serAx>
        <c:axId val="118487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014144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118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факт 2021 года</c:v>
                </c:pt>
                <c:pt idx="2">
                  <c:v>2022  года</c:v>
                </c:pt>
                <c:pt idx="3">
                  <c:v> 2023 года</c:v>
                </c:pt>
                <c:pt idx="4">
                  <c:v> 2024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3118.8</c:v>
                </c:pt>
                <c:pt idx="1">
                  <c:v>3347.3</c:v>
                </c:pt>
                <c:pt idx="2">
                  <c:v>3908.9</c:v>
                </c:pt>
                <c:pt idx="3">
                  <c:v>3836.7</c:v>
                </c:pt>
                <c:pt idx="4">
                  <c:v>3917.6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4100224"/>
        <c:axId val="194106112"/>
        <c:axId val="0"/>
      </c:bar3DChart>
      <c:catAx>
        <c:axId val="194100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4106112"/>
        <c:crosses val="autoZero"/>
        <c:auto val="1"/>
        <c:lblAlgn val="ctr"/>
        <c:lblOffset val="100"/>
        <c:noMultiLvlLbl val="0"/>
      </c:catAx>
      <c:valAx>
        <c:axId val="1941061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9410022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30,4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58,3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- 1192.0</c:v>
                </c:pt>
                <c:pt idx="1">
                  <c:v>налоги на совокупный доход -353.6</c:v>
                </c:pt>
                <c:pt idx="2">
                  <c:v>налоги на имущество -2279.0</c:v>
                </c:pt>
                <c:pt idx="3">
                  <c:v>государственная пошлина -1.1</c:v>
                </c:pt>
                <c:pt idx="4">
                  <c:v>неналоговые доходы -83.2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1192</c:v>
                </c:pt>
                <c:pt idx="1">
                  <c:v>353.6</c:v>
                </c:pt>
                <c:pt idx="2" formatCode="#,##0.0">
                  <c:v>2279</c:v>
                </c:pt>
                <c:pt idx="3" formatCode="0.0">
                  <c:v>1.1000000000000001</c:v>
                </c:pt>
                <c:pt idx="4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         2020год</c:v>
                </c:pt>
                <c:pt idx="1">
                  <c:v>факт                                         2021 год</c:v>
                </c:pt>
                <c:pt idx="2">
                  <c:v>бюджет                                          2022  год</c:v>
                </c:pt>
                <c:pt idx="3">
                  <c:v>проект                                        2023  год</c:v>
                </c:pt>
                <c:pt idx="4">
                  <c:v>проект                                    2024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996.8</c:v>
                </c:pt>
                <c:pt idx="1">
                  <c:v>964.5</c:v>
                </c:pt>
                <c:pt idx="2" formatCode="General">
                  <c:v>1192</c:v>
                </c:pt>
                <c:pt idx="3" formatCode="General">
                  <c:v>1194.7</c:v>
                </c:pt>
                <c:pt idx="4" formatCode="General">
                  <c:v>1275.3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97324160"/>
        <c:axId val="197605632"/>
        <c:axId val="0"/>
      </c:bar3DChart>
      <c:catAx>
        <c:axId val="197324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97605632"/>
        <c:crosses val="autoZero"/>
        <c:auto val="1"/>
        <c:lblAlgn val="ctr"/>
        <c:lblOffset val="100"/>
        <c:noMultiLvlLbl val="0"/>
      </c:catAx>
      <c:valAx>
        <c:axId val="1976056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7324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5936.9</c:v>
                </c:pt>
                <c:pt idx="1">
                  <c:v>241.7</c:v>
                </c:pt>
                <c:pt idx="2">
                  <c:v>10.5</c:v>
                </c:pt>
                <c:pt idx="3">
                  <c:v>917.9</c:v>
                </c:pt>
                <c:pt idx="4">
                  <c:v>1</c:v>
                </c:pt>
                <c:pt idx="5">
                  <c:v>1874</c:v>
                </c:pt>
                <c:pt idx="6">
                  <c:v>17</c:v>
                </c:pt>
                <c:pt idx="7">
                  <c:v>360.6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8994176"/>
        <c:axId val="199012352"/>
      </c:barChart>
      <c:catAx>
        <c:axId val="1989941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012352"/>
        <c:crosses val="autoZero"/>
        <c:auto val="1"/>
        <c:lblAlgn val="ctr"/>
        <c:lblOffset val="100"/>
        <c:noMultiLvlLbl val="0"/>
      </c:catAx>
      <c:valAx>
        <c:axId val="1990123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899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 год бюджет</c:v>
                </c:pt>
                <c:pt idx="2">
                  <c:v>2023  год проект</c:v>
                </c:pt>
                <c:pt idx="3">
                  <c:v>2024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347.7</c:v>
                </c:pt>
                <c:pt idx="1">
                  <c:v>360.6</c:v>
                </c:pt>
                <c:pt idx="2" formatCode="0.0">
                  <c:v>373.5</c:v>
                </c:pt>
                <c:pt idx="3" formatCode="0.0">
                  <c:v>368.9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9078656"/>
        <c:axId val="199080192"/>
        <c:axId val="0"/>
      </c:bar3DChart>
      <c:catAx>
        <c:axId val="199078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99080192"/>
        <c:crosses val="autoZero"/>
        <c:auto val="1"/>
        <c:lblAlgn val="ctr"/>
        <c:lblOffset val="100"/>
        <c:noMultiLvlLbl val="0"/>
      </c:catAx>
      <c:valAx>
        <c:axId val="19908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078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2021 год</c:v>
                </c:pt>
                <c:pt idx="1">
                  <c:v>бюджет  2022год</c:v>
                </c:pt>
                <c:pt idx="2">
                  <c:v>проект 2023год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4907.2</c:v>
                </c:pt>
                <c:pt idx="1">
                  <c:v>1874</c:v>
                </c:pt>
                <c:pt idx="2" formatCode="General">
                  <c:v>1747.4</c:v>
                </c:pt>
                <c:pt idx="3" formatCode="General">
                  <c:v>1747.4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917.9</c:v>
                </c:pt>
                <c:pt idx="1">
                  <c:v>839.4</c:v>
                </c:pt>
                <c:pt idx="2">
                  <c:v>839.4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9254784"/>
        <c:axId val="199256320"/>
        <c:axId val="199241728"/>
      </c:bar3DChart>
      <c:catAx>
        <c:axId val="1992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9256320"/>
        <c:crosses val="autoZero"/>
        <c:auto val="1"/>
        <c:lblAlgn val="ctr"/>
        <c:lblOffset val="100"/>
        <c:noMultiLvlLbl val="0"/>
      </c:catAx>
      <c:valAx>
        <c:axId val="199256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254784"/>
        <c:crosses val="autoZero"/>
        <c:crossBetween val="between"/>
      </c:valAx>
      <c:serAx>
        <c:axId val="199241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99256320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22</a:t>
          </a:r>
          <a:r>
            <a:rPr lang="ru-RU" sz="1800" b="1" dirty="0" smtClean="0"/>
            <a:t>-202</a:t>
          </a:r>
          <a:r>
            <a:rPr lang="en-US" sz="1800" b="1" dirty="0" smtClean="0"/>
            <a:t>4</a:t>
          </a:r>
          <a:r>
            <a:rPr lang="ru-RU" sz="1800" b="1" dirty="0" smtClean="0"/>
            <a:t> </a:t>
          </a:r>
          <a:r>
            <a:rPr lang="ru-RU" sz="1800" b="1" dirty="0" smtClean="0"/>
            <a:t>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22</a:t>
          </a:r>
          <a:r>
            <a:rPr lang="ru-RU" sz="1800" b="1" dirty="0" smtClean="0"/>
            <a:t> </a:t>
          </a:r>
          <a:r>
            <a:rPr lang="ru-RU" sz="1800" b="1" dirty="0" smtClean="0"/>
            <a:t>– 20</a:t>
          </a:r>
          <a:r>
            <a:rPr lang="en-US" sz="1800" b="1" dirty="0" smtClean="0"/>
            <a:t>24</a:t>
          </a:r>
          <a:r>
            <a:rPr lang="ru-RU" sz="1800" b="1" dirty="0" smtClean="0"/>
            <a:t> </a:t>
          </a:r>
          <a:r>
            <a:rPr lang="ru-RU" sz="1800" b="1" dirty="0" smtClean="0"/>
            <a:t>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2022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2024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2023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2024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2022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dirty="0" smtClean="0">
              <a:solidFill>
                <a:srgbClr val="006000"/>
              </a:solidFill>
              <a:effectLst/>
            </a:rPr>
            <a:t>2022-2024 </a:t>
          </a:r>
          <a:r>
            <a:rPr lang="ru-RU" sz="1400" b="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9629,3тыс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3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7346,4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2024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6640,4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22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4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годы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22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– 20</a:t>
          </a:r>
          <a:r>
            <a:rPr lang="en-US" sz="1800" b="1" kern="1200" dirty="0" smtClean="0"/>
            <a:t>24</a:t>
          </a:r>
          <a:r>
            <a:rPr lang="ru-RU" sz="1800" b="1" kern="1200" dirty="0" smtClean="0"/>
            <a:t> </a:t>
          </a:r>
          <a:r>
            <a:rPr lang="ru-RU" sz="1800" b="1" kern="1200" dirty="0" smtClean="0"/>
            <a:t>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1150998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2022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2024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годы приняты бюджетные ассигнования, утвержденные решением от 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7.12.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«О  бюджете Гуково-Гнилушевского сельского поселения сельского поселения Краcносулинского района на 20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 и на плановый период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2023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2024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187" y="56187"/>
        <a:ext cx="8744609" cy="1038624"/>
      </dsp:txXfrm>
    </dsp:sp>
    <dsp:sp modelId="{BF0AAF0A-46B3-4D16-A4B0-A6287A6993F5}">
      <dsp:nvSpPr>
        <dsp:cNvPr id="0" name=""/>
        <dsp:cNvSpPr/>
      </dsp:nvSpPr>
      <dsp:spPr>
        <a:xfrm>
          <a:off x="0" y="1162027"/>
          <a:ext cx="8856983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1162027"/>
        <a:ext cx="8856983" cy="331200"/>
      </dsp:txXfrm>
    </dsp:sp>
    <dsp:sp modelId="{838AA736-25BB-409A-9C07-2EF9473057DB}">
      <dsp:nvSpPr>
        <dsp:cNvPr id="0" name=""/>
        <dsp:cNvSpPr/>
      </dsp:nvSpPr>
      <dsp:spPr>
        <a:xfrm>
          <a:off x="0" y="1335283"/>
          <a:ext cx="8856983" cy="270626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kern="1200" dirty="0">
            <a:solidFill>
              <a:srgbClr val="002060"/>
            </a:solidFill>
            <a:effectLst/>
          </a:endParaRPr>
        </a:p>
      </dsp:txBody>
      <dsp:txXfrm>
        <a:off x="132109" y="1467392"/>
        <a:ext cx="8592765" cy="2442045"/>
      </dsp:txXfrm>
    </dsp:sp>
    <dsp:sp modelId="{F10A5426-BA65-42E1-AD89-6DA88BCA9654}">
      <dsp:nvSpPr>
        <dsp:cNvPr id="0" name=""/>
        <dsp:cNvSpPr/>
      </dsp:nvSpPr>
      <dsp:spPr>
        <a:xfrm flipV="1">
          <a:off x="0" y="4179935"/>
          <a:ext cx="8856983" cy="67897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3314" y="4183249"/>
        <a:ext cx="8850355" cy="61269"/>
      </dsp:txXfrm>
    </dsp:sp>
    <dsp:sp modelId="{3142BDDC-A5E9-4E17-A911-2C2081372108}">
      <dsp:nvSpPr>
        <dsp:cNvPr id="0" name=""/>
        <dsp:cNvSpPr/>
      </dsp:nvSpPr>
      <dsp:spPr>
        <a:xfrm>
          <a:off x="0" y="4393617"/>
          <a:ext cx="8856983" cy="1150998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6000"/>
              </a:solidFill>
              <a:effectLst/>
            </a:rPr>
            <a:t>В связи с необходимостью достижения с 1 января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2022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2022-2024 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kern="1200" dirty="0">
            <a:solidFill>
              <a:srgbClr val="006000"/>
            </a:solidFill>
            <a:effectLst/>
          </a:endParaRPr>
        </a:p>
      </dsp:txBody>
      <dsp:txXfrm>
        <a:off x="56187" y="4449804"/>
        <a:ext cx="8744609" cy="1038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предусмотрено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9629,3тыс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3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7346,4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2024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6640,4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22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23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И </a:t>
            </a:r>
            <a:r>
              <a:rPr lang="ru-RU" sz="3100" b="1" i="1" dirty="0" smtClean="0">
                <a:solidFill>
                  <a:srgbClr val="A81B04"/>
                </a:solidFill>
              </a:rPr>
              <a:t>202</a:t>
            </a:r>
            <a:r>
              <a:rPr lang="en-US" sz="3100" b="1" i="1" dirty="0" smtClean="0">
                <a:solidFill>
                  <a:srgbClr val="A81B04"/>
                </a:solidFill>
              </a:rPr>
              <a:t>4</a:t>
            </a:r>
            <a:r>
              <a:rPr lang="ru-RU" sz="3100" b="1" i="1" dirty="0" smtClean="0">
                <a:solidFill>
                  <a:srgbClr val="A81B04"/>
                </a:solidFill>
              </a:rPr>
              <a:t> </a:t>
            </a:r>
            <a:r>
              <a:rPr lang="ru-RU" sz="3100" b="1" i="1" dirty="0" smtClean="0">
                <a:solidFill>
                  <a:srgbClr val="A81B04"/>
                </a:solidFill>
              </a:rPr>
              <a:t>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5680746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2022-2024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7725995"/>
              </p:ext>
            </p:extLst>
          </p:nvPr>
        </p:nvGraphicFramePr>
        <p:xfrm>
          <a:off x="611560" y="1007610"/>
          <a:ext cx="7992888" cy="23604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2020год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2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2024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12.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4826464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2264809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196"/>
              </p:ext>
            </p:extLst>
          </p:nvPr>
        </p:nvGraphicFramePr>
        <p:xfrm>
          <a:off x="1187624" y="1484783"/>
          <a:ext cx="5904656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6022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3945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3584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5120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3696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8712984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</a:t>
            </a:r>
            <a:r>
              <a:rPr lang="ru-RU" b="1" dirty="0" smtClean="0"/>
              <a:t>2022-2024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0964494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</a:t>
            </a:r>
            <a:r>
              <a:rPr lang="ru-RU" b="1" dirty="0" smtClean="0"/>
              <a:t>2-2024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2703424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2год</a:t>
                      </a: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9931,2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7782,3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7501,9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5993,9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4567,7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4287,4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241,7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249,3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257,6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917,9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839,4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839,4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1874,0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1747,4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1747,4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360,6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73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6874140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98007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769580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</a:t>
            </a:r>
            <a:r>
              <a:rPr lang="ru-RU" sz="1400" dirty="0" smtClean="0"/>
              <a:t>2год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2021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</a:t>
            </a:r>
            <a:r>
              <a:rPr lang="ru-RU" sz="1400" dirty="0" smtClean="0"/>
              <a:t>3год               </a:t>
            </a:r>
            <a:r>
              <a:rPr lang="ru-RU" sz="1400" dirty="0" smtClean="0"/>
              <a:t>проект 20</a:t>
            </a:r>
            <a:r>
              <a:rPr lang="en-US" sz="1400" dirty="0" smtClean="0"/>
              <a:t>2</a:t>
            </a:r>
            <a:r>
              <a:rPr lang="ru-RU" sz="1400" dirty="0" smtClean="0"/>
              <a:t>4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0243047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381171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2332783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2344854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2024год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9629,3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7346,1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6898,0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2303,9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2173,2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2168,8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1747,4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1747,4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1432,5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839,4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917,9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5892,9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4333,5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3889,8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5882,4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4329,5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3889,8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2575964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2024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2022-2024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4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2</a:t>
            </a:r>
            <a:r>
              <a:rPr lang="ru-RU" sz="2800" b="1" i="1" u="sng" dirty="0" smtClean="0"/>
              <a:t> </a:t>
            </a:r>
            <a:r>
              <a:rPr lang="ru-RU" sz="2800" b="1" i="1" u="sng" dirty="0" smtClean="0"/>
              <a:t>год и на плановый период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3 </a:t>
            </a:r>
            <a:r>
              <a:rPr lang="ru-RU" sz="2800" b="1" i="1" u="sng" dirty="0" smtClean="0"/>
              <a:t>и </a:t>
            </a:r>
            <a:r>
              <a:rPr lang="ru-RU" sz="2800" b="1" i="1" u="sng" dirty="0" smtClean="0"/>
              <a:t>202</a:t>
            </a:r>
            <a:r>
              <a:rPr lang="en-US" sz="2800" b="1" i="1" u="sng" dirty="0" smtClean="0"/>
              <a:t>4</a:t>
            </a:r>
            <a:r>
              <a:rPr lang="ru-RU" sz="2800" b="1" i="1" u="sng" dirty="0" smtClean="0"/>
              <a:t> </a:t>
            </a:r>
            <a:r>
              <a:rPr lang="ru-RU" sz="2800" b="1" i="1" u="sng" dirty="0" smtClean="0"/>
              <a:t>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7</a:t>
            </a:r>
            <a:r>
              <a:rPr lang="ru-RU" sz="2400" dirty="0" smtClean="0"/>
              <a:t>.12.20</a:t>
            </a:r>
            <a:r>
              <a:rPr lang="en-US" sz="2400" dirty="0" smtClean="0"/>
              <a:t>21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17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22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годов»,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22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4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3673680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9931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r>
                        <a:rPr lang="en-US" sz="1600" dirty="0" smtClean="0">
                          <a:effectLst/>
                        </a:rPr>
                        <a:t>782</a:t>
                      </a:r>
                      <a:r>
                        <a:rPr lang="ru-RU" sz="1600" dirty="0" smtClean="0">
                          <a:effectLst/>
                        </a:rPr>
                        <a:t>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75</a:t>
                      </a:r>
                      <a:r>
                        <a:rPr lang="en-US" sz="1600" dirty="0" smtClean="0">
                          <a:effectLst/>
                        </a:rPr>
                        <a:t>01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en-US" sz="1600" dirty="0" smtClean="0">
                          <a:effectLst/>
                        </a:rPr>
                        <a:t>908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en-US" sz="1600" dirty="0" smtClean="0">
                          <a:effectLst/>
                        </a:rPr>
                        <a:t>836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en-US" sz="1600" dirty="0" smtClean="0">
                          <a:effectLst/>
                        </a:rPr>
                        <a:t>917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6022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3945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3584</a:t>
                      </a:r>
                      <a:r>
                        <a:rPr lang="ru-RU" sz="1600" dirty="0" smtClean="0">
                          <a:effectLst/>
                        </a:rPr>
                        <a:t>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9931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7782</a:t>
                      </a:r>
                      <a:r>
                        <a:rPr lang="ru-RU" sz="1600" dirty="0" smtClean="0">
                          <a:effectLst/>
                        </a:rPr>
                        <a:t>,3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r>
                        <a:rPr lang="en-US" sz="1600" dirty="0" smtClean="0">
                          <a:effectLst/>
                        </a:rPr>
                        <a:t>501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72689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9931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9931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1192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,0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353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917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2279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6022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3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3,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2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6526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3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4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9235865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782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7782,3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1747,4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353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839,4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22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249,3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1,2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3945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373,5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4568,7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11391446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7501,9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7501,9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1275,3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1747,4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353,6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839,4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2279,0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257,6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3584,3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368,9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4288,6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5021222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2621</TotalTime>
  <Words>1328</Words>
  <Application>Microsoft Office PowerPoint</Application>
  <PresentationFormat>Экран (4:3)</PresentationFormat>
  <Paragraphs>410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БЮДЖЕТ  ГУКОВО-ГНИЛУШЕВСКОГО СЕЛЬСКОГО ПОСЕЛЕНИЯ КРАСНОСУЛИНСКОГО РАЙОНА  НА 2022 ГОД  И НА ПЛАНОВЫЙ ПЕРИОД  2023 И 2024 ГОДОВ                                                           </vt:lpstr>
      <vt:lpstr>Основа формирования бюджета поселения на 2022год и на плановый период 2023 и 2024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22.01.2022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2022-2024 годы </vt:lpstr>
      <vt:lpstr>Основные параметры бюджета поселения на 2022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2023 и 2024 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2022-2024 годы </vt:lpstr>
      <vt:lpstr>Структура налоговых и неналоговых доходов бюджета поселения на  2022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2022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2022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2022-2024 годов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298</cp:revision>
  <dcterms:created xsi:type="dcterms:W3CDTF">2016-02-09T11:46:40Z</dcterms:created>
  <dcterms:modified xsi:type="dcterms:W3CDTF">2022-02-02T12:42:27Z</dcterms:modified>
</cp:coreProperties>
</file>