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2022  год  факт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3663.4</c:v>
                </c:pt>
                <c:pt idx="1">
                  <c:v>4139.7</c:v>
                </c:pt>
                <c:pt idx="2">
                  <c:v>4200.8999999999996</c:v>
                </c:pt>
                <c:pt idx="3">
                  <c:v>4272.1000000000004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5674368"/>
        <c:axId val="95675904"/>
        <c:axId val="103145472"/>
      </c:bar3DChart>
      <c:catAx>
        <c:axId val="956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675904"/>
        <c:crosses val="autoZero"/>
        <c:auto val="1"/>
        <c:lblAlgn val="ctr"/>
        <c:lblOffset val="100"/>
        <c:noMultiLvlLbl val="0"/>
      </c:catAx>
      <c:valAx>
        <c:axId val="9567590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95674368"/>
        <c:crosses val="autoZero"/>
        <c:crossBetween val="between"/>
      </c:valAx>
      <c:serAx>
        <c:axId val="103145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9567590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118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факт 2022 года</c:v>
                </c:pt>
                <c:pt idx="2">
                  <c:v>2023  года</c:v>
                </c:pt>
                <c:pt idx="3">
                  <c:v> 2024 года</c:v>
                </c:pt>
                <c:pt idx="4">
                  <c:v>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3347.3</c:v>
                </c:pt>
                <c:pt idx="1">
                  <c:v>3663.4</c:v>
                </c:pt>
                <c:pt idx="2">
                  <c:v>4139.7</c:v>
                </c:pt>
                <c:pt idx="3">
                  <c:v>4200.8999999999996</c:v>
                </c:pt>
                <c:pt idx="4">
                  <c:v>4272.1000000000004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7302016"/>
        <c:axId val="97303552"/>
        <c:axId val="0"/>
      </c:bar3DChart>
      <c:catAx>
        <c:axId val="97302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303552"/>
        <c:crosses val="autoZero"/>
        <c:auto val="1"/>
        <c:lblAlgn val="ctr"/>
        <c:lblOffset val="100"/>
        <c:noMultiLvlLbl val="0"/>
      </c:catAx>
      <c:valAx>
        <c:axId val="973035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730201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25,9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631607855028225E-2"/>
                  <c:y val="-9.2568418323889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0680556072522"/>
                  <c:y val="-0.13995259785949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64,7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660644333102435E-2"/>
                  <c:y val="-1.6648705699366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- 1073.2</c:v>
                </c:pt>
                <c:pt idx="1">
                  <c:v>налоги на совокупный доход -375.2</c:v>
                </c:pt>
                <c:pt idx="2">
                  <c:v>налоги на имущество -2681.9</c:v>
                </c:pt>
                <c:pt idx="3">
                  <c:v>государственная пошлина -1.2</c:v>
                </c:pt>
                <c:pt idx="4">
                  <c:v>неналоговые доходы -8.2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1073.2</c:v>
                </c:pt>
                <c:pt idx="1">
                  <c:v>375.2</c:v>
                </c:pt>
                <c:pt idx="2" formatCode="#,##0.0">
                  <c:v>2681.9</c:v>
                </c:pt>
                <c:pt idx="3" formatCode="0.0">
                  <c:v>1.2</c:v>
                </c:pt>
                <c:pt idx="4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         2021год</c:v>
                </c:pt>
                <c:pt idx="1">
                  <c:v>факт                                         2022 год</c:v>
                </c:pt>
                <c:pt idx="2">
                  <c:v>бюджет                                          2023  год</c:v>
                </c:pt>
                <c:pt idx="3">
                  <c:v>проект                                        2024  год</c:v>
                </c:pt>
                <c:pt idx="4">
                  <c:v>проект                                    2025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964.5</c:v>
                </c:pt>
                <c:pt idx="1">
                  <c:v>1069.2</c:v>
                </c:pt>
                <c:pt idx="2" formatCode="General">
                  <c:v>1073.2</c:v>
                </c:pt>
                <c:pt idx="3" formatCode="General">
                  <c:v>1134.0999999999999</c:v>
                </c:pt>
                <c:pt idx="4" formatCode="General">
                  <c:v>1205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7478912"/>
        <c:axId val="97498240"/>
        <c:axId val="0"/>
      </c:bar3DChart>
      <c:catAx>
        <c:axId val="97478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97498240"/>
        <c:crosses val="autoZero"/>
        <c:auto val="1"/>
        <c:lblAlgn val="ctr"/>
        <c:lblOffset val="100"/>
        <c:noMultiLvlLbl val="0"/>
      </c:catAx>
      <c:valAx>
        <c:axId val="974982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74789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6989.3</c:v>
                </c:pt>
                <c:pt idx="1">
                  <c:v>117.6</c:v>
                </c:pt>
                <c:pt idx="2">
                  <c:v>10.5</c:v>
                </c:pt>
                <c:pt idx="3">
                  <c:v>666.4</c:v>
                </c:pt>
                <c:pt idx="4">
                  <c:v>1</c:v>
                </c:pt>
                <c:pt idx="5">
                  <c:v>2141.8000000000002</c:v>
                </c:pt>
                <c:pt idx="6">
                  <c:v>17</c:v>
                </c:pt>
                <c:pt idx="7">
                  <c:v>412.8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9629.3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10750.7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8710.1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8104.5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15559.6</c:v>
                </c:pt>
                <c:pt idx="1">
                  <c:v>9629.2999999999993</c:v>
                </c:pt>
                <c:pt idx="2">
                  <c:v>7346.4</c:v>
                </c:pt>
                <c:pt idx="3">
                  <c:v>6640.4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151.7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348.4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555.9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3577.4</c:v>
                </c:pt>
                <c:pt idx="1">
                  <c:v>301.89999999999998</c:v>
                </c:pt>
                <c:pt idx="2">
                  <c:v>435.9</c:v>
                </c:pt>
                <c:pt idx="3">
                  <c:v>603.9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3426688"/>
        <c:axId val="103453056"/>
      </c:barChart>
      <c:catAx>
        <c:axId val="103426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3453056"/>
        <c:crosses val="autoZero"/>
        <c:auto val="1"/>
        <c:lblAlgn val="ctr"/>
        <c:lblOffset val="100"/>
        <c:noMultiLvlLbl val="0"/>
      </c:catAx>
      <c:valAx>
        <c:axId val="1034530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42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 год бюджет</c:v>
                </c:pt>
                <c:pt idx="2">
                  <c:v>2024  год проект</c:v>
                </c:pt>
                <c:pt idx="3">
                  <c:v>2025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399</c:v>
                </c:pt>
                <c:pt idx="1">
                  <c:v>412.8</c:v>
                </c:pt>
                <c:pt idx="2" formatCode="0.0">
                  <c:v>445.9</c:v>
                </c:pt>
                <c:pt idx="3" formatCode="0.0">
                  <c:v>474.6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7037824"/>
        <c:axId val="107039360"/>
        <c:axId val="0"/>
      </c:bar3DChart>
      <c:catAx>
        <c:axId val="1070378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07039360"/>
        <c:crosses val="autoZero"/>
        <c:auto val="1"/>
        <c:lblAlgn val="ctr"/>
        <c:lblOffset val="100"/>
        <c:noMultiLvlLbl val="0"/>
      </c:catAx>
      <c:valAx>
        <c:axId val="10703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037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8.5319117270118983E-2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2022 год</c:v>
                </c:pt>
                <c:pt idx="1">
                  <c:v>бюджет  2023год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2104.6</c:v>
                </c:pt>
                <c:pt idx="1">
                  <c:v>2141.8000000000002</c:v>
                </c:pt>
                <c:pt idx="2" formatCode="General">
                  <c:v>2466.6999999999998</c:v>
                </c:pt>
                <c:pt idx="3" formatCode="General">
                  <c:v>2562.5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038199912510937"/>
          <c:h val="0.23356388271058817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666.4</c:v>
                </c:pt>
                <c:pt idx="1">
                  <c:v>974.3</c:v>
                </c:pt>
                <c:pt idx="2">
                  <c:v>968.7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4785024"/>
        <c:axId val="104786560"/>
        <c:axId val="103479040"/>
      </c:bar3DChart>
      <c:catAx>
        <c:axId val="10478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786560"/>
        <c:crosses val="autoZero"/>
        <c:auto val="1"/>
        <c:lblAlgn val="ctr"/>
        <c:lblOffset val="100"/>
        <c:noMultiLvlLbl val="0"/>
      </c:catAx>
      <c:valAx>
        <c:axId val="10478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785024"/>
        <c:crosses val="autoZero"/>
        <c:crossBetween val="between"/>
      </c:valAx>
      <c:serAx>
        <c:axId val="103479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4786560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23</a:t>
          </a:r>
          <a:r>
            <a:rPr lang="ru-RU" sz="1800" b="1" dirty="0" smtClean="0"/>
            <a:t>-202</a:t>
          </a:r>
          <a:r>
            <a:rPr lang="en-US" sz="1800" b="1" dirty="0" smtClean="0"/>
            <a:t>5</a:t>
          </a:r>
          <a:r>
            <a:rPr lang="ru-RU" sz="1800" b="1" dirty="0" smtClean="0"/>
            <a:t> 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23</a:t>
          </a:r>
          <a:r>
            <a:rPr lang="ru-RU" sz="1800" b="1" dirty="0" smtClean="0"/>
            <a:t> – 20</a:t>
          </a:r>
          <a:r>
            <a:rPr lang="en-US" sz="1800" b="1" dirty="0" smtClean="0"/>
            <a:t>25</a:t>
          </a:r>
          <a:r>
            <a:rPr lang="ru-RU" sz="1800" b="1" dirty="0" smtClean="0"/>
            <a:t> 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3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7.12.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 «О  бюджете Гуково-Гнилушевского сельского поселения сельского поселения Краcносулинского района на 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23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 и на плановый период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3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3</a:t>
          </a:r>
          <a:r>
            <a:rPr lang="ru-RU" sz="1400" b="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23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10750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7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8710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тыс. рублей и в 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8104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тыс.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23</a:t>
            </a:r>
            <a:r>
              <a:rPr lang="ru-RU" sz="3100" b="1" i="1" dirty="0" smtClean="0">
                <a:solidFill>
                  <a:srgbClr val="A81B04"/>
                </a:solidFill>
              </a:rPr>
              <a:t> 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24</a:t>
            </a:r>
            <a:r>
              <a:rPr lang="ru-RU" sz="3100" b="1" i="1" dirty="0" smtClean="0">
                <a:solidFill>
                  <a:srgbClr val="A81B04"/>
                </a:solidFill>
              </a:rPr>
              <a:t> И 202</a:t>
            </a:r>
            <a:r>
              <a:rPr lang="en-US" sz="3100" b="1" i="1" dirty="0" smtClean="0">
                <a:solidFill>
                  <a:srgbClr val="A81B04"/>
                </a:solidFill>
              </a:rPr>
              <a:t>5</a:t>
            </a:r>
            <a:r>
              <a:rPr lang="ru-RU" sz="3100" b="1" i="1" dirty="0" smtClean="0">
                <a:solidFill>
                  <a:srgbClr val="A81B04"/>
                </a:solidFill>
              </a:rPr>
              <a:t> 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8163020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-202</a:t>
            </a:r>
            <a:r>
              <a:rPr lang="en-US" sz="2200" b="1" cap="none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</a:t>
            </a:r>
            <a:r>
              <a:rPr lang="ru-RU" sz="2200" b="1" cap="none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0482808"/>
              </p:ext>
            </p:extLst>
          </p:nvPr>
        </p:nvGraphicFramePr>
        <p:xfrm>
          <a:off x="611560" y="1007610"/>
          <a:ext cx="7992888" cy="23774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22</a:t>
                      </a:r>
                      <a:r>
                        <a:rPr lang="ru-RU" sz="1200" dirty="0" smtClean="0">
                          <a:effectLst/>
                        </a:rPr>
                        <a:t>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23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4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100.8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109.2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111.9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12.2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13.8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15.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23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5067762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2845228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86853"/>
              </p:ext>
            </p:extLst>
          </p:nvPr>
        </p:nvGraphicFramePr>
        <p:xfrm>
          <a:off x="1187624" y="1484783"/>
          <a:ext cx="5904656" cy="35056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762.7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4857.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4388.3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6042.1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4734.6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4261.1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122.8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127.0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602.8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2023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7717208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202</a:t>
            </a:r>
            <a:r>
              <a:rPr lang="en-US" b="1" dirty="0" smtClean="0"/>
              <a:t>3</a:t>
            </a:r>
            <a:r>
              <a:rPr lang="ru-RU" b="1" dirty="0" smtClean="0"/>
              <a:t>-202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4982799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23</a:t>
            </a:r>
            <a:r>
              <a:rPr lang="ru-RU" b="1" dirty="0" smtClean="0"/>
              <a:t>-202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2224104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10902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9058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8660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6989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5039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4526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117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127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666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974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968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2141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2466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2562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412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445.9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474.6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5304005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72578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8872689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23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</a:t>
            </a:r>
            <a:r>
              <a:rPr lang="en-US" sz="14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24</a:t>
            </a:r>
            <a:r>
              <a:rPr lang="ru-RU" sz="1400" dirty="0" smtClean="0"/>
              <a:t>год               проект 20</a:t>
            </a:r>
            <a:r>
              <a:rPr lang="en-US" sz="1400" dirty="0" smtClean="0"/>
              <a:t>25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662801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341827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7971801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7472576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10750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9710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8104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968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3088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</a:t>
                      </a:r>
                      <a:r>
                        <a:rPr lang="en-US" sz="1200" dirty="0" smtClean="0">
                          <a:effectLst/>
                        </a:rPr>
                        <a:t>12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54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666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6913</a:t>
                      </a:r>
                      <a:r>
                        <a:rPr lang="ru-RU" sz="1200" kern="100" dirty="0" smtClean="0">
                          <a:effectLst/>
                        </a:rPr>
                        <a:t>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4045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10,5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6903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4045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7802045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3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5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3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4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и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5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202</a:t>
            </a:r>
            <a:r>
              <a:rPr lang="en-US" sz="2800" b="1" i="1" u="sng" dirty="0" smtClean="0"/>
              <a:t>3</a:t>
            </a:r>
            <a:r>
              <a:rPr lang="ru-RU" sz="2800" b="1" i="1" u="sng" dirty="0" smtClean="0"/>
              <a:t> год и на плановый период 202</a:t>
            </a:r>
            <a:r>
              <a:rPr lang="en-US" sz="2800" b="1" i="1" u="sng" dirty="0" smtClean="0"/>
              <a:t>4 </a:t>
            </a:r>
            <a:r>
              <a:rPr lang="ru-RU" sz="2800" b="1" i="1" u="sng" dirty="0" smtClean="0"/>
              <a:t>и 202</a:t>
            </a:r>
            <a:r>
              <a:rPr lang="en-US" sz="2800" b="1" i="1" u="sng" dirty="0" smtClean="0"/>
              <a:t>5</a:t>
            </a:r>
            <a:r>
              <a:rPr lang="ru-RU" sz="2800" b="1" i="1" u="sng" dirty="0" smtClean="0"/>
              <a:t> 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7</a:t>
            </a:r>
            <a:r>
              <a:rPr lang="ru-RU" sz="2400" dirty="0" smtClean="0"/>
              <a:t>.12.20</a:t>
            </a:r>
            <a:r>
              <a:rPr lang="en-US" sz="2400" dirty="0" smtClean="0"/>
              <a:t>22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57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23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годов</a:t>
            </a:r>
            <a:r>
              <a:rPr lang="ru-RU" sz="2400" dirty="0"/>
              <a:t>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23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22.01.202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2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3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7343307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10902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9058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8660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4139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4200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4272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6762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4857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4388</a:t>
                      </a:r>
                      <a:r>
                        <a:rPr lang="ru-RU" sz="1600" dirty="0" smtClean="0">
                          <a:effectLst/>
                        </a:rPr>
                        <a:t>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10902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9058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8660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23529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10902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4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10902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1073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2141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375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666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2681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2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6762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2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7553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4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7189015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9058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9058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134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2466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375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974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681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122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1,2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4857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445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5044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01587452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8660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8660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2562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968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4388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474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527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5795775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2937</TotalTime>
  <Words>1449</Words>
  <Application>Microsoft Office PowerPoint</Application>
  <PresentationFormat>Экран (4:3)</PresentationFormat>
  <Paragraphs>418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БЮДЖЕТ  ГУКОВО-ГНИЛУШЕВСКОГО СЕЛЬСКОГО ПОСЕЛЕНИЯ КРАСНОСУЛИНСКОГО РАЙОНА  НА 2023 ГОД  И НА ПЛАНОВЫЙ ПЕРИОД  2024 И 2025 ГОДОВ                                                           </vt:lpstr>
      <vt:lpstr>Основа формирования бюджета поселения на 2023год и на плановый период 2024 и 2025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22.01.2022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2023-2025 годы </vt:lpstr>
      <vt:lpstr>Основные параметры бюджета поселения на 2023год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2024и 2025годы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2023-2025 годы </vt:lpstr>
      <vt:lpstr>Структура налоговых и неналоговых доходов бюджета поселения на  2023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2023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2023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2023-2025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341</cp:revision>
  <cp:lastPrinted>2023-02-20T08:30:40Z</cp:lastPrinted>
  <dcterms:created xsi:type="dcterms:W3CDTF">2016-02-09T11:46:40Z</dcterms:created>
  <dcterms:modified xsi:type="dcterms:W3CDTF">2023-02-20T10:35:55Z</dcterms:modified>
</cp:coreProperties>
</file>