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07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2024  год  факт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8125.6</c:v>
                </c:pt>
                <c:pt idx="1">
                  <c:v>7375.8</c:v>
                </c:pt>
                <c:pt idx="2">
                  <c:v>7392.4</c:v>
                </c:pt>
                <c:pt idx="3">
                  <c:v>7406.1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6792704"/>
        <c:axId val="26794240"/>
        <c:axId val="25964992"/>
      </c:bar3DChart>
      <c:catAx>
        <c:axId val="2679270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crossAx val="26794240"/>
        <c:crosses val="autoZero"/>
        <c:auto val="1"/>
        <c:lblAlgn val="ctr"/>
        <c:lblOffset val="100"/>
        <c:noMultiLvlLbl val="0"/>
      </c:catAx>
      <c:valAx>
        <c:axId val="2679424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26792704"/>
        <c:crosses val="autoZero"/>
        <c:crossBetween val="between"/>
      </c:valAx>
      <c:serAx>
        <c:axId val="25964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2679424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3886.4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факт 2024 года</c:v>
                </c:pt>
                <c:pt idx="2">
                  <c:v>2025  года</c:v>
                </c:pt>
                <c:pt idx="3">
                  <c:v> 2026 года</c:v>
                </c:pt>
                <c:pt idx="4">
                  <c:v> 2027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3886.4</c:v>
                </c:pt>
                <c:pt idx="1">
                  <c:v>8125.6</c:v>
                </c:pt>
                <c:pt idx="2">
                  <c:v>7375.8</c:v>
                </c:pt>
                <c:pt idx="3">
                  <c:v>7392.4</c:v>
                </c:pt>
                <c:pt idx="4">
                  <c:v>7406.1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6634496"/>
        <c:axId val="26648576"/>
        <c:axId val="0"/>
      </c:bar3DChart>
      <c:catAx>
        <c:axId val="26634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648576"/>
        <c:crosses val="autoZero"/>
        <c:auto val="1"/>
        <c:lblAlgn val="ctr"/>
        <c:lblOffset val="100"/>
        <c:noMultiLvlLbl val="0"/>
      </c:catAx>
      <c:valAx>
        <c:axId val="266485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663449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20.6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631607855028225E-2"/>
                  <c:y val="-9.25684183238899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0680556072522"/>
                  <c:y val="-0.1399525978594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660644333102435E-2"/>
                  <c:y val="-1.6648705699366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- 1520.3</c:v>
                </c:pt>
                <c:pt idx="1">
                  <c:v>налоги на совокупный доход -442.7</c:v>
                </c:pt>
                <c:pt idx="2">
                  <c:v>налоги на имущество -5411.7</c:v>
                </c:pt>
                <c:pt idx="3">
                  <c:v>государственная пошлина -0.0</c:v>
                </c:pt>
                <c:pt idx="4">
                  <c:v>неналоговые доходы -1.1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1520.3</c:v>
                </c:pt>
                <c:pt idx="1">
                  <c:v>442.7</c:v>
                </c:pt>
                <c:pt idx="2" formatCode="#,##0.0">
                  <c:v>5411.7</c:v>
                </c:pt>
                <c:pt idx="3" formatCode="0.0">
                  <c:v>0</c:v>
                </c:pt>
                <c:pt idx="4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1423.50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1973.50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1520.3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1550.6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2023 год</c:v>
                </c:pt>
                <c:pt idx="1">
                  <c:v>факт                                         2024 год</c:v>
                </c:pt>
                <c:pt idx="2">
                  <c:v>бюджет                                          2025  год</c:v>
                </c:pt>
                <c:pt idx="3">
                  <c:v>проект                                        2026  год</c:v>
                </c:pt>
                <c:pt idx="4">
                  <c:v>проект                                    2027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1423.5</c:v>
                </c:pt>
                <c:pt idx="1">
                  <c:v>1973.5</c:v>
                </c:pt>
                <c:pt idx="2" formatCode="General">
                  <c:v>1520.3</c:v>
                </c:pt>
                <c:pt idx="3" formatCode="General">
                  <c:v>1536.9</c:v>
                </c:pt>
                <c:pt idx="4" formatCode="General">
                  <c:v>1550.6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8358144"/>
        <c:axId val="40694144"/>
        <c:axId val="0"/>
      </c:bar3DChart>
      <c:catAx>
        <c:axId val="28358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0694144"/>
        <c:crosses val="autoZero"/>
        <c:auto val="1"/>
        <c:lblAlgn val="ctr"/>
        <c:lblOffset val="100"/>
        <c:noMultiLvlLbl val="0"/>
      </c:catAx>
      <c:valAx>
        <c:axId val="406941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358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9373.1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164.3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135.5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2479.1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2890.6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6989.3</c:v>
                </c:pt>
                <c:pt idx="1">
                  <c:v>117.6</c:v>
                </c:pt>
                <c:pt idx="2">
                  <c:v>10.5</c:v>
                </c:pt>
                <c:pt idx="3">
                  <c:v>666.4</c:v>
                </c:pt>
                <c:pt idx="4">
                  <c:v>1</c:v>
                </c:pt>
                <c:pt idx="5">
                  <c:v>2141.8000000000002</c:v>
                </c:pt>
                <c:pt idx="6">
                  <c:v>17</c:v>
                </c:pt>
                <c:pt idx="7">
                  <c:v>412.8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15858.1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15519.4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14023.6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12202.7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15559.6</c:v>
                </c:pt>
                <c:pt idx="1">
                  <c:v>9629.2999999999993</c:v>
                </c:pt>
                <c:pt idx="2">
                  <c:v>7346.4</c:v>
                </c:pt>
                <c:pt idx="3">
                  <c:v>6640.4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303.5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1062.7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1025.8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3577.4</c:v>
                </c:pt>
                <c:pt idx="1">
                  <c:v>301.89999999999998</c:v>
                </c:pt>
                <c:pt idx="2">
                  <c:v>435.9</c:v>
                </c:pt>
                <c:pt idx="3">
                  <c:v>603.9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0825728"/>
        <c:axId val="101036800"/>
      </c:barChart>
      <c:catAx>
        <c:axId val="100825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1036800"/>
        <c:crosses val="autoZero"/>
        <c:auto val="1"/>
        <c:lblAlgn val="ctr"/>
        <c:lblOffset val="100"/>
        <c:noMultiLvlLbl val="0"/>
      </c:catAx>
      <c:valAx>
        <c:axId val="1010368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082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216.0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 год бюджет</c:v>
                </c:pt>
                <c:pt idx="2">
                  <c:v>2026  год проект</c:v>
                </c:pt>
                <c:pt idx="3">
                  <c:v>2027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158</c:v>
                </c:pt>
                <c:pt idx="1">
                  <c:v>216</c:v>
                </c:pt>
                <c:pt idx="2" formatCode="0.0">
                  <c:v>216</c:v>
                </c:pt>
                <c:pt idx="3" formatCode="0.0">
                  <c:v>216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2872064"/>
        <c:axId val="112895488"/>
        <c:axId val="0"/>
      </c:bar3DChart>
      <c:catAx>
        <c:axId val="1128720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2895488"/>
        <c:crosses val="autoZero"/>
        <c:auto val="1"/>
        <c:lblAlgn val="ctr"/>
        <c:lblOffset val="100"/>
        <c:noMultiLvlLbl val="0"/>
      </c:catAx>
      <c:valAx>
        <c:axId val="112895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872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8.5319117270118983E-2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2024 год</c:v>
                </c:pt>
                <c:pt idx="1">
                  <c:v>бюджет  2025год</c:v>
                </c:pt>
                <c:pt idx="2">
                  <c:v>проект 2026 год</c:v>
                </c:pt>
                <c:pt idx="3">
                  <c:v>проект 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2698</c:v>
                </c:pt>
                <c:pt idx="1">
                  <c:v>2890.6</c:v>
                </c:pt>
                <c:pt idx="2" formatCode="General">
                  <c:v>2987.8</c:v>
                </c:pt>
                <c:pt idx="3" formatCode="General">
                  <c:v>2062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038199912510937"/>
          <c:h val="0.23356388271058817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2679.1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1143.1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440.5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2679.1</c:v>
                </c:pt>
                <c:pt idx="1">
                  <c:v>1143.0999999999999</c:v>
                </c:pt>
                <c:pt idx="2">
                  <c:v>440.5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2652288"/>
        <c:axId val="112653824"/>
        <c:axId val="112915328"/>
      </c:bar3DChart>
      <c:catAx>
        <c:axId val="11265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2653824"/>
        <c:crosses val="autoZero"/>
        <c:auto val="1"/>
        <c:lblAlgn val="ctr"/>
        <c:lblOffset val="100"/>
        <c:noMultiLvlLbl val="0"/>
      </c:catAx>
      <c:valAx>
        <c:axId val="11265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652288"/>
        <c:crosses val="autoZero"/>
        <c:crossBetween val="between"/>
      </c:valAx>
      <c:serAx>
        <c:axId val="112915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2653824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-202</a:t>
          </a:r>
          <a:r>
            <a:rPr lang="en-US" sz="1800" b="1" dirty="0" smtClean="0"/>
            <a:t>7</a:t>
          </a:r>
          <a:r>
            <a:rPr lang="ru-RU" sz="1800" b="1" dirty="0" smtClean="0"/>
            <a:t> </a:t>
          </a:r>
          <a:r>
            <a:rPr lang="ru-RU" sz="1800" b="1" dirty="0" smtClean="0"/>
            <a:t>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 </a:t>
          </a:r>
          <a:r>
            <a:rPr lang="ru-RU" sz="1800" b="1" dirty="0" smtClean="0"/>
            <a:t>– 20</a:t>
          </a:r>
          <a:r>
            <a:rPr lang="en-US" sz="1800" b="1" dirty="0" smtClean="0"/>
            <a:t>27</a:t>
          </a:r>
          <a:r>
            <a:rPr lang="ru-RU" sz="1800" b="1" dirty="0" smtClean="0"/>
            <a:t> </a:t>
          </a:r>
          <a:r>
            <a:rPr lang="ru-RU" sz="1800" b="1" dirty="0" smtClean="0"/>
            <a:t>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.12.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139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«О  бюджете Гуково-Гнилушевского сельского поселения сельского поселения Краcносулинского района на 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7</a:t>
          </a:r>
          <a:r>
            <a:rPr lang="ru-RU" sz="1400" b="0" dirty="0" smtClean="0">
              <a:solidFill>
                <a:srgbClr val="006000"/>
              </a:solidFill>
              <a:effectLst/>
            </a:rPr>
            <a:t> </a:t>
          </a:r>
          <a:r>
            <a:rPr lang="ru-RU" sz="1400" b="0" dirty="0" smtClean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15522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26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14023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6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7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12388.5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25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7</a:t>
          </a:r>
          <a:r>
            <a:rPr lang="ru-RU" sz="1800" b="1" kern="1200" dirty="0" smtClean="0"/>
            <a:t> </a:t>
          </a:r>
          <a:r>
            <a:rPr lang="ru-RU" sz="1800" b="1" kern="1200" dirty="0" smtClean="0"/>
            <a:t>годы</a:t>
          </a:r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Гуково</a:t>
          </a:r>
          <a:r>
            <a:rPr lang="en-US" sz="1800" b="1" kern="1200" dirty="0" smtClean="0"/>
            <a:t>-</a:t>
          </a:r>
          <a:r>
            <a:rPr lang="ru-RU" sz="1800" b="1" kern="1200" dirty="0" smtClean="0"/>
            <a:t>Гнилушевского сельского поселения на 20</a:t>
          </a:r>
          <a:r>
            <a:rPr lang="en-US" sz="1800" b="1" kern="1200" dirty="0" smtClean="0"/>
            <a:t>25</a:t>
          </a:r>
          <a:r>
            <a:rPr lang="ru-RU" sz="1800" b="1" kern="1200" dirty="0" smtClean="0"/>
            <a:t> </a:t>
          </a:r>
          <a:r>
            <a:rPr lang="ru-RU" sz="1800" b="1" kern="1200" dirty="0" smtClean="0"/>
            <a:t>– 20</a:t>
          </a:r>
          <a:r>
            <a:rPr lang="en-US" sz="1800" b="1" kern="1200" dirty="0" smtClean="0"/>
            <a:t>27</a:t>
          </a:r>
          <a:r>
            <a:rPr lang="ru-RU" sz="1800" b="1" kern="1200" dirty="0" smtClean="0"/>
            <a:t> </a:t>
          </a:r>
          <a:r>
            <a:rPr lang="ru-RU" sz="1800" b="1" kern="1200" dirty="0" smtClean="0"/>
            <a:t>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 Гуково-Гнилушевского сельского поселения</a:t>
          </a:r>
          <a:endParaRPr lang="ru-RU" sz="1800" b="1" kern="1200" dirty="0"/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наполняемость бюджета собственными доходами</a:t>
          </a:r>
          <a:endParaRPr lang="ru-RU" sz="2000" kern="1200" dirty="0"/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1150998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24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.12.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4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139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«О  бюджете Гуково-Гнилушевского сельского поселения сельского поселения Краcносулинского района на 20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25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187" y="56187"/>
        <a:ext cx="8744609" cy="1038624"/>
      </dsp:txXfrm>
    </dsp:sp>
    <dsp:sp modelId="{BF0AAF0A-46B3-4D16-A4B0-A6287A6993F5}">
      <dsp:nvSpPr>
        <dsp:cNvPr id="0" name=""/>
        <dsp:cNvSpPr/>
      </dsp:nvSpPr>
      <dsp:spPr>
        <a:xfrm>
          <a:off x="0" y="1162027"/>
          <a:ext cx="8856983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162027"/>
        <a:ext cx="8856983" cy="331200"/>
      </dsp:txXfrm>
    </dsp:sp>
    <dsp:sp modelId="{838AA736-25BB-409A-9C07-2EF9473057DB}">
      <dsp:nvSpPr>
        <dsp:cNvPr id="0" name=""/>
        <dsp:cNvSpPr/>
      </dsp:nvSpPr>
      <dsp:spPr>
        <a:xfrm>
          <a:off x="0" y="1335283"/>
          <a:ext cx="8856983" cy="270626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kern="1200" dirty="0">
            <a:solidFill>
              <a:srgbClr val="002060"/>
            </a:solidFill>
            <a:effectLst/>
          </a:endParaRPr>
        </a:p>
      </dsp:txBody>
      <dsp:txXfrm>
        <a:off x="132109" y="1467392"/>
        <a:ext cx="8592765" cy="2442045"/>
      </dsp:txXfrm>
    </dsp:sp>
    <dsp:sp modelId="{F10A5426-BA65-42E1-AD89-6DA88BCA9654}">
      <dsp:nvSpPr>
        <dsp:cNvPr id="0" name=""/>
        <dsp:cNvSpPr/>
      </dsp:nvSpPr>
      <dsp:spPr>
        <a:xfrm flipV="1">
          <a:off x="0" y="4179935"/>
          <a:ext cx="8856983" cy="67897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3314" y="4183249"/>
        <a:ext cx="8850355" cy="61269"/>
      </dsp:txXfrm>
    </dsp:sp>
    <dsp:sp modelId="{3142BDDC-A5E9-4E17-A911-2C2081372108}">
      <dsp:nvSpPr>
        <dsp:cNvPr id="0" name=""/>
        <dsp:cNvSpPr/>
      </dsp:nvSpPr>
      <dsp:spPr>
        <a:xfrm>
          <a:off x="0" y="4393617"/>
          <a:ext cx="8856983" cy="1150998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7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kern="1200" dirty="0">
            <a:solidFill>
              <a:srgbClr val="006000"/>
            </a:solidFill>
            <a:effectLst/>
          </a:endParaRPr>
        </a:p>
      </dsp:txBody>
      <dsp:txXfrm>
        <a:off x="56187" y="4449804"/>
        <a:ext cx="8744609" cy="1038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25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15522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26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14023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6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202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7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12388.5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25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 smtClean="0">
                <a:solidFill>
                  <a:srgbClr val="A81B04"/>
                </a:solidFill>
              </a:rPr>
              <a:t>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26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 smtClean="0">
                <a:solidFill>
                  <a:srgbClr val="A81B04"/>
                </a:solidFill>
              </a:rPr>
              <a:t>И </a:t>
            </a:r>
            <a:r>
              <a:rPr lang="ru-RU" sz="3100" b="1" i="1" dirty="0" smtClean="0">
                <a:solidFill>
                  <a:srgbClr val="A81B04"/>
                </a:solidFill>
              </a:rPr>
              <a:t>202</a:t>
            </a:r>
            <a:r>
              <a:rPr lang="en-US" sz="3100" b="1" i="1" dirty="0" smtClean="0">
                <a:solidFill>
                  <a:srgbClr val="A81B04"/>
                </a:solidFill>
              </a:rPr>
              <a:t>7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 smtClean="0">
                <a:solidFill>
                  <a:srgbClr val="A81B04"/>
                </a:solidFill>
              </a:rPr>
              <a:t>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0831936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7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2464430"/>
              </p:ext>
            </p:extLst>
          </p:nvPr>
        </p:nvGraphicFramePr>
        <p:xfrm>
          <a:off x="611560" y="1007610"/>
          <a:ext cx="7992888" cy="23093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24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6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111.9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114.6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117.3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15.7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17.5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25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6491121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031460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65524"/>
              </p:ext>
            </p:extLst>
          </p:nvPr>
        </p:nvGraphicFramePr>
        <p:xfrm>
          <a:off x="1187624" y="1484783"/>
          <a:ext cx="5904656" cy="4286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8447.1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7693.9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5822.4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7269.1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7514.4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5636.6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бюджетам сельских поселений на поддержку мер по обеспечению сбалансированности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668.9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185.6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344.6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2025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903319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</a:t>
            </a:r>
            <a:r>
              <a:rPr lang="ru-RU" b="1" dirty="0" smtClean="0"/>
              <a:t>202</a:t>
            </a:r>
            <a:r>
              <a:rPr lang="en-US" b="1" dirty="0" smtClean="0"/>
              <a:t>5</a:t>
            </a:r>
            <a:r>
              <a:rPr lang="ru-RU" b="1" dirty="0" smtClean="0"/>
              <a:t>-202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2444295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25</a:t>
            </a:r>
            <a:r>
              <a:rPr lang="ru-RU" b="1" dirty="0" smtClean="0"/>
              <a:t>-202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0324796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15822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15086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13228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9373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10219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10263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135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331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2679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1143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440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2890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2987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2121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216.0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216.0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4528290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38663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718587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25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26</a:t>
            </a:r>
            <a:r>
              <a:rPr lang="ru-RU" sz="1400" dirty="0" smtClean="0"/>
              <a:t>год               </a:t>
            </a:r>
            <a:r>
              <a:rPr lang="ru-RU" sz="1400" dirty="0" smtClean="0"/>
              <a:t>проект 20</a:t>
            </a:r>
            <a:r>
              <a:rPr lang="en-US" sz="1400" dirty="0" smtClean="0"/>
              <a:t>27</a:t>
            </a:r>
            <a:r>
              <a:rPr lang="ru-RU" sz="1400" dirty="0" smtClean="0"/>
              <a:t>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4912985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0586330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2190895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6130037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15522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14023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12388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3303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2393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2987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2974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295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2679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9301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135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9166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707791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5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-202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7</a:t>
            </a:r>
            <a:r>
              <a:rPr lang="ru-RU" sz="1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6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7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5</a:t>
            </a:r>
            <a:r>
              <a:rPr lang="ru-RU" sz="2800" b="1" i="1" u="sng" dirty="0" smtClean="0"/>
              <a:t> </a:t>
            </a:r>
            <a:r>
              <a:rPr lang="ru-RU" sz="2800" b="1" i="1" u="sng" dirty="0" smtClean="0"/>
              <a:t>год и на плановый период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6 </a:t>
            </a:r>
            <a:r>
              <a:rPr lang="ru-RU" sz="2800" b="1" i="1" u="sng" dirty="0" smtClean="0"/>
              <a:t>и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7</a:t>
            </a:r>
            <a:r>
              <a:rPr lang="ru-RU" sz="2800" b="1" i="1" u="sng" dirty="0" smtClean="0"/>
              <a:t> </a:t>
            </a:r>
            <a:r>
              <a:rPr lang="ru-RU" sz="2800" b="1" i="1" u="sng" dirty="0" smtClean="0"/>
              <a:t>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4</a:t>
            </a:r>
            <a:r>
              <a:rPr lang="ru-RU" sz="2400" dirty="0" smtClean="0"/>
              <a:t>.12.20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139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годов</a:t>
            </a:r>
            <a:r>
              <a:rPr lang="ru-RU" sz="2400" dirty="0"/>
              <a:t>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22.01.202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3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3065150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15822.9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15086.3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13228.3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7375.8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7392.4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7406.1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8447.1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7693.9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5822.4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15822.9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15086.3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13228.5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82300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15822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15822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1520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2890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2679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8447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9737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6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8737366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15086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15086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536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2987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1143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179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7693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216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10556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16703229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13228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13228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2121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5411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5822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10265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0070285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3453</TotalTime>
  <Words>1445</Words>
  <Application>Microsoft Office PowerPoint</Application>
  <PresentationFormat>Экран (4:3)</PresentationFormat>
  <Paragraphs>428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БЮДЖЕТ  ГУКОВО-ГНИЛУШЕВСКОГО СЕЛЬСКОГО ПОСЕЛЕНИЯ КРАСНОСУЛИНСКОГО РАЙОНА  НА 2025 ГОД  И НА ПЛАНОВЫЙ ПЕРИОД  2026 И 2027 ГОДОВ                                                           </vt:lpstr>
      <vt:lpstr>Основа формирования бюджета поселения на 2025год и на плановый период 2026 и 2027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22.01.2023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2025-2027 годы </vt:lpstr>
      <vt:lpstr>Основные параметры бюджета поселения на 2025год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2026и 2027годы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2025-2027 годы </vt:lpstr>
      <vt:lpstr>Структура налоговых и неналоговых доходов бюджета поселения на  2025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2025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2025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2025-2027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417</cp:revision>
  <cp:lastPrinted>2025-01-22T10:37:31Z</cp:lastPrinted>
  <dcterms:created xsi:type="dcterms:W3CDTF">2016-02-09T11:46:40Z</dcterms:created>
  <dcterms:modified xsi:type="dcterms:W3CDTF">2025-01-22T10:39:07Z</dcterms:modified>
</cp:coreProperties>
</file>