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96" r:id="rId1"/>
  </p:sldMasterIdLst>
  <p:notesMasterIdLst>
    <p:notesMasterId r:id="rId29"/>
  </p:notesMasterIdLst>
  <p:sldIdLst>
    <p:sldId id="256" r:id="rId2"/>
    <p:sldId id="257" r:id="rId3"/>
    <p:sldId id="258" r:id="rId4"/>
    <p:sldId id="280" r:id="rId5"/>
    <p:sldId id="281" r:id="rId6"/>
    <p:sldId id="259" r:id="rId7"/>
    <p:sldId id="260" r:id="rId8"/>
    <p:sldId id="276" r:id="rId9"/>
    <p:sldId id="261" r:id="rId10"/>
    <p:sldId id="262" r:id="rId11"/>
    <p:sldId id="263" r:id="rId12"/>
    <p:sldId id="264" r:id="rId13"/>
    <p:sldId id="265" r:id="rId14"/>
    <p:sldId id="267" r:id="rId15"/>
    <p:sldId id="266" r:id="rId16"/>
    <p:sldId id="268" r:id="rId17"/>
    <p:sldId id="282" r:id="rId18"/>
    <p:sldId id="283" r:id="rId19"/>
    <p:sldId id="273" r:id="rId20"/>
    <p:sldId id="277" r:id="rId21"/>
    <p:sldId id="269" r:id="rId22"/>
    <p:sldId id="270" r:id="rId23"/>
    <p:sldId id="271" r:id="rId24"/>
    <p:sldId id="274" r:id="rId25"/>
    <p:sldId id="272" r:id="rId26"/>
    <p:sldId id="275" r:id="rId27"/>
    <p:sldId id="278" r:id="rId28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006000"/>
    <a:srgbClr val="FFFF66"/>
    <a:srgbClr val="860000"/>
    <a:srgbClr val="0000CC"/>
    <a:srgbClr val="008000"/>
    <a:srgbClr val="33CC33"/>
    <a:srgbClr val="FFFFCC"/>
    <a:srgbClr val="FF00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3" autoAdjust="0"/>
    <p:restoredTop sz="97479" autoAdjust="0"/>
  </p:normalViewPr>
  <p:slideViewPr>
    <p:cSldViewPr>
      <p:cViewPr>
        <p:scale>
          <a:sx n="110" d="100"/>
          <a:sy n="110" d="100"/>
        </p:scale>
        <p:origin x="-1074" y="3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layout/>
      <c:overlay val="0"/>
    </c:title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 бюджета всего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4"/>
                <c:pt idx="0">
                  <c:v>2024  год  факт </c:v>
                </c:pt>
                <c:pt idx="1">
                  <c:v>2025 год</c:v>
                </c:pt>
                <c:pt idx="2">
                  <c:v>2026 год</c:v>
                </c:pt>
                <c:pt idx="3">
                  <c:v>2027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 formatCode="#,##0.00">
                  <c:v>8125.6</c:v>
                </c:pt>
                <c:pt idx="1">
                  <c:v>7375.8</c:v>
                </c:pt>
                <c:pt idx="2">
                  <c:v>7392.4</c:v>
                </c:pt>
                <c:pt idx="3">
                  <c:v>7406.1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box"/>
        <c:axId val="43365120"/>
        <c:axId val="43366656"/>
        <c:axId val="42475968"/>
      </c:bar3DChart>
      <c:catAx>
        <c:axId val="43365120"/>
        <c:scaling>
          <c:orientation val="minMax"/>
        </c:scaling>
        <c:delete val="0"/>
        <c:axPos val="b"/>
        <c:numFmt formatCode="#,##0.00" sourceLinked="0"/>
        <c:majorTickMark val="none"/>
        <c:minorTickMark val="none"/>
        <c:tickLblPos val="nextTo"/>
        <c:crossAx val="43366656"/>
        <c:crosses val="autoZero"/>
        <c:auto val="1"/>
        <c:lblAlgn val="ctr"/>
        <c:lblOffset val="100"/>
        <c:noMultiLvlLbl val="0"/>
      </c:catAx>
      <c:valAx>
        <c:axId val="43366656"/>
        <c:scaling>
          <c:orientation val="minMax"/>
        </c:scaling>
        <c:delete val="0"/>
        <c:axPos val="l"/>
        <c:majorGridlines/>
        <c:numFmt formatCode="#,##0.00" sourceLinked="1"/>
        <c:majorTickMark val="none"/>
        <c:minorTickMark val="none"/>
        <c:tickLblPos val="nextTo"/>
        <c:spPr>
          <a:ln w="9525">
            <a:noFill/>
          </a:ln>
        </c:spPr>
        <c:crossAx val="43365120"/>
        <c:crosses val="autoZero"/>
        <c:crossBetween val="between"/>
      </c:valAx>
      <c:serAx>
        <c:axId val="42475968"/>
        <c:scaling>
          <c:orientation val="minMax"/>
        </c:scaling>
        <c:delete val="1"/>
        <c:axPos val="b"/>
        <c:majorTickMark val="none"/>
        <c:minorTickMark val="none"/>
        <c:tickLblPos val="nextTo"/>
        <c:crossAx val="43366656"/>
        <c:crosses val="autoZero"/>
      </c:ser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40"/>
    </mc:Choice>
    <mc:Fallback>
      <c:style val="40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"/>
          <c:y val="0"/>
          <c:w val="1"/>
          <c:h val="0.928212403482946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spPr>
            <a:solidFill>
              <a:srgbClr val="92D050"/>
            </a:solidFill>
            <a:scene3d>
              <a:camera prst="orthographicFront"/>
              <a:lightRig rig="threePt" dir="t"/>
            </a:scene3d>
            <a:sp3d>
              <a:bevelT prst="angle"/>
              <a:bevelB prst="relaxedInset"/>
            </a:sp3d>
          </c:spPr>
          <c:invertIfNegative val="0"/>
          <c:dLbls>
            <c:dLbl>
              <c:idx val="0"/>
              <c:layout>
                <c:manualLayout>
                  <c:x val="3.3804114357663971E-2"/>
                  <c:y val="-5.5115403844017852E-3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dirty="0" smtClean="0"/>
                      <a:t>3886.4</a:t>
                    </a:r>
                    <a:endParaRPr lang="en-US" dirty="0"/>
                  </a:p>
                </c:rich>
              </c:tx>
              <c:numFmt formatCode="General" sourceLinked="0"/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645539384512832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9394882050142578E-2"/>
                  <c:y val="1.37788509610043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Факт 2023 года</c:v>
                </c:pt>
                <c:pt idx="1">
                  <c:v>факт 2024 года</c:v>
                </c:pt>
                <c:pt idx="2">
                  <c:v>2025  года</c:v>
                </c:pt>
                <c:pt idx="3">
                  <c:v> 2026 года</c:v>
                </c:pt>
                <c:pt idx="4">
                  <c:v> 2027 года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3886.4</c:v>
                </c:pt>
                <c:pt idx="1">
                  <c:v>8125.6</c:v>
                </c:pt>
                <c:pt idx="2">
                  <c:v>7375.8</c:v>
                </c:pt>
                <c:pt idx="3">
                  <c:v>7392.4</c:v>
                </c:pt>
                <c:pt idx="4">
                  <c:v>7406.1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cylinder"/>
        <c:axId val="43434368"/>
        <c:axId val="43435904"/>
        <c:axId val="0"/>
      </c:bar3DChart>
      <c:catAx>
        <c:axId val="43434368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43435904"/>
        <c:crosses val="autoZero"/>
        <c:auto val="1"/>
        <c:lblAlgn val="ctr"/>
        <c:lblOffset val="100"/>
        <c:noMultiLvlLbl val="0"/>
      </c:catAx>
      <c:valAx>
        <c:axId val="43435904"/>
        <c:scaling>
          <c:orientation val="minMax"/>
        </c:scaling>
        <c:delete val="1"/>
        <c:axPos val="l"/>
        <c:numFmt formatCode="#,##0.0" sourceLinked="1"/>
        <c:majorTickMark val="none"/>
        <c:minorTickMark val="none"/>
        <c:tickLblPos val="nextTo"/>
        <c:crossAx val="43434368"/>
        <c:crosses val="autoZero"/>
        <c:crossBetween val="between"/>
      </c:valAx>
      <c:spPr>
        <a:solidFill>
          <a:schemeClr val="accent1">
            <a:lumMod val="40000"/>
            <a:lumOff val="60000"/>
          </a:schemeClr>
        </a:solidFill>
      </c:spPr>
    </c:plotArea>
    <c:legend>
      <c:legendPos val="r"/>
      <c:layout>
        <c:manualLayout>
          <c:xMode val="edge"/>
          <c:yMode val="edge"/>
          <c:x val="0.85339020122484699"/>
          <c:y val="1.2505628637624632E-3"/>
          <c:w val="0.14297832648224273"/>
          <c:h val="5.9203925258304639E-2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>
        <c:manualLayout>
          <c:xMode val="edge"/>
          <c:yMode val="edge"/>
          <c:x val="0.75894033287003049"/>
          <c:y val="6.6140243676628505E-2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FFC000"/>
              </a:solidFill>
            </c:spPr>
          </c:dPt>
          <c:dPt>
            <c:idx val="1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</c:dPt>
          <c:dPt>
            <c:idx val="2"/>
            <c:bubble3D val="0"/>
            <c:spPr>
              <a:solidFill>
                <a:srgbClr val="FFCC99"/>
              </a:solidFill>
            </c:spPr>
          </c:dPt>
          <c:dPt>
            <c:idx val="3"/>
            <c:bubble3D val="0"/>
            <c:spPr>
              <a:solidFill>
                <a:srgbClr val="00B0F0"/>
              </a:solidFill>
            </c:spPr>
          </c:dPt>
          <c:dPt>
            <c:idx val="4"/>
            <c:bubble3D val="0"/>
            <c:spPr>
              <a:solidFill>
                <a:srgbClr val="FF0000"/>
              </a:solidFill>
            </c:spPr>
          </c:dPt>
          <c:dPt>
            <c:idx val="5"/>
            <c:bubble3D val="0"/>
            <c:spPr>
              <a:solidFill>
                <a:srgbClr val="92D050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20.6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8.2631607855028225E-2"/>
                  <c:y val="-9.256841832388994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</a:t>
                    </a:r>
                    <a:r>
                      <a:rPr lang="ru-RU" dirty="0" smtClean="0"/>
                      <a:t>,</a:t>
                    </a:r>
                    <a:r>
                      <a:rPr lang="en-US" dirty="0" smtClean="0"/>
                      <a:t>0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1510680556072522"/>
                  <c:y val="-0.1399525978594971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73</a:t>
                    </a:r>
                    <a:r>
                      <a:rPr lang="ru-RU" dirty="0" smtClean="0"/>
                      <a:t>,</a:t>
                    </a:r>
                    <a:r>
                      <a:rPr lang="en-US" dirty="0" smtClean="0"/>
                      <a:t>4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3.8660644333102435E-2"/>
                  <c:y val="-1.664870569936673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0,</a:t>
                    </a:r>
                    <a:r>
                      <a:rPr lang="en-US" dirty="0" smtClean="0"/>
                      <a:t>0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7.6052690349892108E-2"/>
                  <c:y val="-2.57845424582453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0,2 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8.6077499453024078E-2"/>
                  <c:y val="-8.1476132281598328E-3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6</a:t>
                    </a:r>
                    <a:r>
                      <a:rPr lang="ru-RU" smtClean="0"/>
                      <a:t>,1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Лист1!$A$2:$A$6</c:f>
              <c:strCache>
                <c:ptCount val="5"/>
                <c:pt idx="0">
                  <c:v>налог на доходы физических лиц - 1520.3</c:v>
                </c:pt>
                <c:pt idx="1">
                  <c:v>налоги на совокупный доход -442.7</c:v>
                </c:pt>
                <c:pt idx="2">
                  <c:v>налоги на имущество -5411.7</c:v>
                </c:pt>
                <c:pt idx="3">
                  <c:v>государственная пошлина -0.0</c:v>
                </c:pt>
                <c:pt idx="4">
                  <c:v>неналоговые доходы -1.1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 formatCode="0.0">
                  <c:v>1520.3</c:v>
                </c:pt>
                <c:pt idx="1">
                  <c:v>442.7</c:v>
                </c:pt>
                <c:pt idx="2" formatCode="#,##0.0">
                  <c:v>5411.7</c:v>
                </c:pt>
                <c:pt idx="3" formatCode="0.0">
                  <c:v>0</c:v>
                </c:pt>
                <c:pt idx="4">
                  <c:v>1.1000000000000001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2351740571902181"/>
          <c:y val="0.16177223759280351"/>
          <c:w val="0.3677106644564167"/>
          <c:h val="0.77139755039923019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rgbClr val="FFCC00"/>
        </a:solidFill>
      </c:spPr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5277777777777791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1423.50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8055555555555554E-2"/>
                  <c:y val="4.9116245971839376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1973.50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2500000000000001E-2"/>
                  <c:y val="-4.9116245971839376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1520.3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5277777777777777E-2"/>
                  <c:y val="4.9116245971840278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1536.9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6666666666666666E-2"/>
                  <c:y val="9.0045410736103482E-17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1550.6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факт                               2023 год</c:v>
                </c:pt>
                <c:pt idx="1">
                  <c:v>факт                                         2024 год</c:v>
                </c:pt>
                <c:pt idx="2">
                  <c:v>бюджет                                          2025  год</c:v>
                </c:pt>
                <c:pt idx="3">
                  <c:v>проект                                        2026  год</c:v>
                </c:pt>
                <c:pt idx="4">
                  <c:v>проект                                    2027  год</c:v>
                </c:pt>
              </c:strCache>
            </c:strRef>
          </c:cat>
          <c:val>
            <c:numRef>
              <c:f>Лист1!$B$2:$B$6</c:f>
              <c:numCache>
                <c:formatCode>#,##0.00</c:formatCode>
                <c:ptCount val="5"/>
                <c:pt idx="0">
                  <c:v>1423.5</c:v>
                </c:pt>
                <c:pt idx="1">
                  <c:v>1973.5</c:v>
                </c:pt>
                <c:pt idx="2" formatCode="General">
                  <c:v>1520.3</c:v>
                </c:pt>
                <c:pt idx="3" formatCode="General">
                  <c:v>1536.9</c:v>
                </c:pt>
                <c:pt idx="4" formatCode="General">
                  <c:v>1550.6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gapDepth val="95"/>
        <c:shape val="cylinder"/>
        <c:axId val="43759104"/>
        <c:axId val="60359040"/>
        <c:axId val="0"/>
      </c:bar3DChart>
      <c:catAx>
        <c:axId val="43759104"/>
        <c:scaling>
          <c:orientation val="minMax"/>
        </c:scaling>
        <c:delete val="0"/>
        <c:axPos val="b"/>
        <c:majorTickMark val="none"/>
        <c:minorTickMark val="none"/>
        <c:tickLblPos val="nextTo"/>
        <c:crossAx val="60359040"/>
        <c:crosses val="autoZero"/>
        <c:auto val="1"/>
        <c:lblAlgn val="ctr"/>
        <c:lblOffset val="100"/>
        <c:noMultiLvlLbl val="0"/>
      </c:catAx>
      <c:valAx>
        <c:axId val="60359040"/>
        <c:scaling>
          <c:orientation val="minMax"/>
        </c:scaling>
        <c:delete val="1"/>
        <c:axPos val="l"/>
        <c:numFmt formatCode="#,##0.00" sourceLinked="1"/>
        <c:majorTickMark val="none"/>
        <c:minorTickMark val="none"/>
        <c:tickLblPos val="nextTo"/>
        <c:crossAx val="43759104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2.7821637426900556E-2"/>
          <c:y val="1.5118111735940158E-2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5724728773754807E-2"/>
          <c:y val="7.547051734054866E-2"/>
          <c:w val="0.72212119274712927"/>
          <c:h val="0.9245294826594513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33CC33"/>
              </a:solidFill>
            </c:spPr>
          </c:dPt>
          <c:dPt>
            <c:idx val="1"/>
            <c:bubble3D val="0"/>
            <c:explosion val="2"/>
            <c:spPr>
              <a:solidFill>
                <a:srgbClr val="FF99FF"/>
              </a:solidFill>
            </c:spPr>
          </c:dPt>
          <c:dPt>
            <c:idx val="2"/>
            <c:bubble3D val="0"/>
            <c:spPr>
              <a:solidFill>
                <a:srgbClr val="FFCC99"/>
              </a:solidFill>
            </c:spPr>
          </c:dPt>
          <c:dPt>
            <c:idx val="3"/>
            <c:bubble3D val="0"/>
            <c:spPr>
              <a:solidFill>
                <a:srgbClr val="00B0F0"/>
              </a:solidFill>
            </c:spPr>
          </c:dPt>
          <c:dPt>
            <c:idx val="4"/>
            <c:bubble3D val="0"/>
            <c:explosion val="29"/>
            <c:spPr>
              <a:solidFill>
                <a:srgbClr val="FF00FF"/>
              </a:solidFill>
            </c:spPr>
          </c:dPt>
          <c:dPt>
            <c:idx val="5"/>
            <c:bubble3D val="0"/>
            <c:explosion val="22"/>
            <c:spPr>
              <a:solidFill>
                <a:srgbClr val="FFFF00"/>
              </a:solidFill>
            </c:spPr>
          </c:dPt>
          <c:dPt>
            <c:idx val="6"/>
            <c:bubble3D val="0"/>
            <c:explosion val="40"/>
            <c:spPr>
              <a:solidFill>
                <a:srgbClr val="66FF33"/>
              </a:solidFill>
            </c:spPr>
          </c:dPt>
          <c:dPt>
            <c:idx val="7"/>
            <c:bubble3D val="0"/>
            <c:spPr>
              <a:solidFill>
                <a:srgbClr val="9900CC"/>
              </a:solidFill>
            </c:spPr>
          </c:dPt>
          <c:dPt>
            <c:idx val="8"/>
            <c:bubble3D val="0"/>
            <c:spPr>
              <a:solidFill>
                <a:srgbClr val="FF0000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9373.1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9.172345728816976E-2"/>
                  <c:y val="5.824616533465339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164.3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8235624648810638E-2"/>
                  <c:y val="0.12079178262893434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135.5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7.5049270157019843E-2"/>
                  <c:y val="6.74765768468301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2172.4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1666591626204853E-3"/>
                  <c:y val="1.343170027521555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6.9459409679053247E-3"/>
                  <c:y val="-9.067871195275213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2890.6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1.9854242907775873E-2"/>
                  <c:y val="1.052291658170189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32.0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2.9225606667587604E-2"/>
                  <c:y val="-4.229757999107990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216.0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7.163650596307039E-2"/>
                  <c:y val="-3.221883883378647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4.6782704793479762E-2"/>
                  <c:y val="-2.969915354446312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Лист1!$A$2:$A$9</c:f>
              <c:strCache>
                <c:ptCount val="8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Жилищно-коммунальное хозяйство</c:v>
                </c:pt>
                <c:pt idx="4">
                  <c:v>Физическая культура и спорт</c:v>
                </c:pt>
                <c:pt idx="5">
                  <c:v>Культура, кинематография</c:v>
                </c:pt>
                <c:pt idx="6">
                  <c:v>Образование</c:v>
                </c:pt>
                <c:pt idx="7">
                  <c:v>Социальная политика</c:v>
                </c:pt>
              </c:strCache>
            </c:strRef>
          </c:cat>
          <c:val>
            <c:numRef>
              <c:f>Лист1!$B$2:$B$9</c:f>
              <c:numCache>
                <c:formatCode>0.0</c:formatCode>
                <c:ptCount val="8"/>
                <c:pt idx="0">
                  <c:v>9373.1</c:v>
                </c:pt>
                <c:pt idx="1">
                  <c:v>164.3</c:v>
                </c:pt>
                <c:pt idx="2">
                  <c:v>135.5</c:v>
                </c:pt>
                <c:pt idx="3">
                  <c:v>2172.4</c:v>
                </c:pt>
                <c:pt idx="4">
                  <c:v>1</c:v>
                </c:pt>
                <c:pt idx="5">
                  <c:v>2890.6</c:v>
                </c:pt>
                <c:pt idx="6">
                  <c:v>32</c:v>
                </c:pt>
                <c:pt idx="7">
                  <c:v>216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3930687940323259"/>
          <c:y val="6.3188829933101681E-2"/>
          <c:w val="0.25192119077220615"/>
          <c:h val="0.81120522473592949"/>
        </c:manualLayout>
      </c:layout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66FF33"/>
            </a:solidFill>
            <a:ln>
              <a:solidFill>
                <a:srgbClr val="FFFF00"/>
              </a:solidFill>
            </a:ln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15858.1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15015.7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13008.3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11822.8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15559.6</c:v>
                </c:pt>
                <c:pt idx="1">
                  <c:v>9629.2999999999993</c:v>
                </c:pt>
                <c:pt idx="2">
                  <c:v>7346.4</c:v>
                </c:pt>
                <c:pt idx="3">
                  <c:v>6640.4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rgbClr val="FFCC99"/>
              </a:solidFill>
            </a:ln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241.9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300.5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1036.7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810.2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Лист1!$C$2:$C$5</c:f>
              <c:numCache>
                <c:formatCode>0.0</c:formatCode>
                <c:ptCount val="4"/>
                <c:pt idx="0">
                  <c:v>3577.4</c:v>
                </c:pt>
                <c:pt idx="1">
                  <c:v>301.89999999999998</c:v>
                </c:pt>
                <c:pt idx="2">
                  <c:v>435.9</c:v>
                </c:pt>
                <c:pt idx="3">
                  <c:v>603.9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66344448"/>
        <c:axId val="66345984"/>
      </c:barChart>
      <c:catAx>
        <c:axId val="66344448"/>
        <c:scaling>
          <c:orientation val="minMax"/>
        </c:scaling>
        <c:delete val="1"/>
        <c:axPos val="b"/>
        <c:majorTickMark val="none"/>
        <c:minorTickMark val="none"/>
        <c:tickLblPos val="nextTo"/>
        <c:crossAx val="66345984"/>
        <c:crosses val="autoZero"/>
        <c:auto val="1"/>
        <c:lblAlgn val="ctr"/>
        <c:lblOffset val="100"/>
        <c:noMultiLvlLbl val="0"/>
      </c:catAx>
      <c:valAx>
        <c:axId val="66345984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663444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rgbClr val="008000"/>
        </a:solidFill>
      </c:spPr>
    </c:floor>
    <c:sideWall>
      <c:thickness val="0"/>
    </c:sideWall>
    <c:backWall>
      <c:thickness val="0"/>
    </c:backWall>
    <c:plotArea>
      <c:layout/>
      <c:bar3D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тыс.рублей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158.0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/>
                      <a:t> </a:t>
                    </a:r>
                    <a:r>
                      <a:rPr lang="en-US" dirty="0" smtClean="0"/>
                      <a:t>216.0   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216.0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61.0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2024 год</c:v>
                </c:pt>
                <c:pt idx="1">
                  <c:v>2025  год бюджет</c:v>
                </c:pt>
                <c:pt idx="2">
                  <c:v>2026  год проект</c:v>
                </c:pt>
                <c:pt idx="3">
                  <c:v>2027  год проект</c:v>
                </c:pt>
              </c:strCache>
            </c:strRef>
          </c:cat>
          <c:val>
            <c:numRef>
              <c:f>Лист1!$B$2:$B$5</c:f>
              <c:numCache>
                <c:formatCode>_-* #,##0.0\ _₽_-;\-* #,##0.0\ _₽_-;_-* "-"??\ _₽_-;_-@_-</c:formatCode>
                <c:ptCount val="4"/>
                <c:pt idx="0" formatCode="General">
                  <c:v>158</c:v>
                </c:pt>
                <c:pt idx="1">
                  <c:v>216</c:v>
                </c:pt>
                <c:pt idx="2" formatCode="0.0">
                  <c:v>216</c:v>
                </c:pt>
                <c:pt idx="3" formatCode="0.0">
                  <c:v>61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66423040"/>
        <c:axId val="66446464"/>
        <c:axId val="0"/>
      </c:bar3DChart>
      <c:catAx>
        <c:axId val="66423040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rgbClr val="002060"/>
                </a:solidFill>
              </a:defRPr>
            </a:pPr>
            <a:endParaRPr lang="ru-RU"/>
          </a:p>
        </c:txPr>
        <c:crossAx val="66446464"/>
        <c:crosses val="autoZero"/>
        <c:auto val="1"/>
        <c:lblAlgn val="ctr"/>
        <c:lblOffset val="100"/>
        <c:noMultiLvlLbl val="0"/>
      </c:catAx>
      <c:valAx>
        <c:axId val="6644646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6642304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78783555942343853"/>
          <c:y val="1.8129832209566703E-3"/>
          <c:w val="0.21216444057656145"/>
          <c:h val="6.4359632967228991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6111111111111108E-2"/>
          <c:y val="8.5319117270118983E-2"/>
          <c:w val="0.69427373140857418"/>
          <c:h val="0.8596863122848507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explosion val="25"/>
          <c:dPt>
            <c:idx val="0"/>
            <c:bubble3D val="0"/>
            <c:explosion val="7"/>
            <c:spPr>
              <a:solidFill>
                <a:srgbClr val="FFFF00"/>
              </a:solidFill>
            </c:spPr>
          </c:dPt>
          <c:dPt>
            <c:idx val="1"/>
            <c:bubble3D val="0"/>
            <c:explosion val="9"/>
            <c:spPr>
              <a:solidFill>
                <a:srgbClr val="FF99FF"/>
              </a:solidFill>
            </c:spPr>
          </c:dPt>
          <c:dPt>
            <c:idx val="2"/>
            <c:bubble3D val="0"/>
            <c:explosion val="3"/>
            <c:spPr>
              <a:solidFill>
                <a:srgbClr val="66FF33"/>
              </a:solidFill>
              <a:ln>
                <a:solidFill>
                  <a:srgbClr val="66FF33"/>
                </a:solidFill>
              </a:ln>
            </c:spPr>
          </c:dPt>
          <c:dPt>
            <c:idx val="3"/>
            <c:bubble3D val="0"/>
            <c:explosion val="14"/>
            <c:spPr>
              <a:solidFill>
                <a:srgbClr val="FF0000"/>
              </a:solidFill>
            </c:spPr>
          </c:dPt>
          <c:dPt>
            <c:idx val="4"/>
            <c:bubble3D val="0"/>
            <c:explosion val="8"/>
            <c:spPr>
              <a:solidFill>
                <a:srgbClr val="00B0F0"/>
              </a:solidFill>
            </c:spPr>
          </c:dPt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12947916666666667"/>
                  <c:y val="1.760643443605665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Лист1!$A$2:$A$5</c:f>
              <c:strCache>
                <c:ptCount val="4"/>
                <c:pt idx="0">
                  <c:v>факт  2024 год</c:v>
                </c:pt>
                <c:pt idx="1">
                  <c:v>бюджет  2025год</c:v>
                </c:pt>
                <c:pt idx="2">
                  <c:v>проект 2026 год</c:v>
                </c:pt>
                <c:pt idx="3">
                  <c:v>проект 2027 год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 formatCode="General">
                  <c:v>2698</c:v>
                </c:pt>
                <c:pt idx="1">
                  <c:v>2890.6</c:v>
                </c:pt>
                <c:pt idx="2" formatCode="General">
                  <c:v>2987.8</c:v>
                </c:pt>
                <c:pt idx="3" formatCode="General">
                  <c:v>2062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5925579615048133"/>
          <c:y val="4.8611985694974928E-2"/>
          <c:w val="0.23038199912510937"/>
          <c:h val="0.23356388271058817"/>
        </c:manualLayout>
      </c:layout>
      <c:overlay val="0"/>
    </c:legend>
    <c:plotVisOnly val="1"/>
    <c:dispBlanksAs val="zero"/>
    <c:showDLblsOverMax val="0"/>
  </c:chart>
  <c:spPr>
    <a:noFill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rgbClr val="66FF33"/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1091740340816834"/>
          <c:y val="0"/>
          <c:w val="0.7787002031825524"/>
          <c:h val="0.82189692598258302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spPr>
            <a:solidFill>
              <a:srgbClr val="FF99FF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2172.4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101.8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0.0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2025 год </c:v>
                </c:pt>
                <c:pt idx="1">
                  <c:v>2026 год </c:v>
                </c:pt>
                <c:pt idx="2">
                  <c:v>2027 год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 formatCode="General">
                  <c:v>2172.4</c:v>
                </c:pt>
                <c:pt idx="1">
                  <c:v>101.8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94797184"/>
        <c:axId val="94798976"/>
        <c:axId val="66164480"/>
      </c:bar3DChart>
      <c:catAx>
        <c:axId val="947971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94798976"/>
        <c:crosses val="autoZero"/>
        <c:auto val="1"/>
        <c:lblAlgn val="ctr"/>
        <c:lblOffset val="100"/>
        <c:noMultiLvlLbl val="0"/>
      </c:catAx>
      <c:valAx>
        <c:axId val="9479897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94797184"/>
        <c:crosses val="autoZero"/>
        <c:crossBetween val="between"/>
      </c:valAx>
      <c:serAx>
        <c:axId val="66164480"/>
        <c:scaling>
          <c:orientation val="minMax"/>
        </c:scaling>
        <c:delete val="1"/>
        <c:axPos val="b"/>
        <c:majorTickMark val="out"/>
        <c:minorTickMark val="none"/>
        <c:tickLblPos val="nextTo"/>
        <c:crossAx val="94798976"/>
        <c:crosses val="autoZero"/>
      </c:serAx>
    </c:plotArea>
    <c:legend>
      <c:legendPos val="r"/>
      <c:layout>
        <c:manualLayout>
          <c:xMode val="edge"/>
          <c:yMode val="edge"/>
          <c:x val="0.73959397139634053"/>
          <c:y val="1.7593985283686428E-2"/>
          <c:w val="0.18709980408159776"/>
          <c:h val="6.4296702075837722E-2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DBADE0-3A87-403A-8DC1-94D26023269C}" type="doc">
      <dgm:prSet loTypeId="urn:microsoft.com/office/officeart/2005/8/layout/default" loCatId="list" qsTypeId="urn:microsoft.com/office/officeart/2005/8/quickstyle/3d1" qsCatId="3D" csTypeId="urn:microsoft.com/office/officeart/2005/8/colors/colorful2" csCatId="colorful" phldr="1"/>
      <dgm:spPr/>
    </dgm:pt>
    <dgm:pt modelId="{C32351EE-8ECB-4AAD-9F0A-BFD822600BEA}">
      <dgm:prSet phldrT="[Текст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solidFill>
          <a:schemeClr val="accent5">
            <a:lumMod val="40000"/>
            <a:lumOff val="60000"/>
          </a:schemeClr>
        </a:solidFill>
        <a:ln>
          <a:solidFill>
            <a:schemeClr val="bg2">
              <a:lumMod val="75000"/>
            </a:schemeClr>
          </a:solidFill>
        </a:ln>
      </dgm:spPr>
      <dgm:t>
        <a:bodyPr/>
        <a:lstStyle/>
        <a:p>
          <a:r>
            <a:rPr lang="ru-RU" sz="1800" b="1" dirty="0" smtClean="0"/>
            <a:t>Прогноз социально-экономического развития Гуково-Гнилушевского сельского поселения на 20</a:t>
          </a:r>
          <a:r>
            <a:rPr lang="en-US" sz="1800" b="1" dirty="0" smtClean="0"/>
            <a:t>25</a:t>
          </a:r>
          <a:r>
            <a:rPr lang="ru-RU" sz="1800" b="1" dirty="0" smtClean="0"/>
            <a:t>-202</a:t>
          </a:r>
          <a:r>
            <a:rPr lang="en-US" sz="1800" b="1" dirty="0" smtClean="0"/>
            <a:t>7</a:t>
          </a:r>
          <a:r>
            <a:rPr lang="ru-RU" sz="1800" b="1" dirty="0" smtClean="0"/>
            <a:t> годы</a:t>
          </a:r>
        </a:p>
      </dgm:t>
    </dgm:pt>
    <dgm:pt modelId="{9EB391EB-BC5F-4144-B750-B9DC84C3BB72}" type="parTrans" cxnId="{720BC725-5AE5-4C82-A783-1013E7E29579}">
      <dgm:prSet/>
      <dgm:spPr/>
      <dgm:t>
        <a:bodyPr/>
        <a:lstStyle/>
        <a:p>
          <a:endParaRPr lang="ru-RU"/>
        </a:p>
      </dgm:t>
    </dgm:pt>
    <dgm:pt modelId="{AF4F474A-E7FC-46D6-84E6-A8E144FE50FC}" type="sibTrans" cxnId="{720BC725-5AE5-4C82-A783-1013E7E29579}">
      <dgm:prSet/>
      <dgm:spPr/>
      <dgm:t>
        <a:bodyPr/>
        <a:lstStyle/>
        <a:p>
          <a:endParaRPr lang="ru-RU" dirty="0"/>
        </a:p>
      </dgm:t>
    </dgm:pt>
    <dgm:pt modelId="{06191F67-AED6-4C8E-B686-51EE4607A592}">
      <dgm:prSet phldrT="[Текст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solidFill>
          <a:schemeClr val="accent3"/>
        </a:solidFill>
        <a:ln>
          <a:solidFill>
            <a:schemeClr val="bg2">
              <a:lumMod val="75000"/>
            </a:schemeClr>
          </a:solidFill>
        </a:ln>
      </dgm:spPr>
      <dgm:t>
        <a:bodyPr/>
        <a:lstStyle/>
        <a:p>
          <a:r>
            <a:rPr lang="ru-RU" sz="1800" b="1" dirty="0" smtClean="0"/>
            <a:t>Основные направления бюджетной и налоговой политики Гуково</a:t>
          </a:r>
          <a:r>
            <a:rPr lang="en-US" sz="1800" b="1" dirty="0" smtClean="0"/>
            <a:t>-</a:t>
          </a:r>
          <a:r>
            <a:rPr lang="ru-RU" sz="1800" b="1" dirty="0" smtClean="0"/>
            <a:t>Гнилушевского сельского поселения на 20</a:t>
          </a:r>
          <a:r>
            <a:rPr lang="en-US" sz="1800" b="1" dirty="0" smtClean="0"/>
            <a:t>25</a:t>
          </a:r>
          <a:r>
            <a:rPr lang="ru-RU" sz="1800" b="1" dirty="0" smtClean="0"/>
            <a:t> – 20</a:t>
          </a:r>
          <a:r>
            <a:rPr lang="en-US" sz="1800" b="1" dirty="0" smtClean="0"/>
            <a:t>27</a:t>
          </a:r>
          <a:r>
            <a:rPr lang="ru-RU" sz="1800" b="1" dirty="0" smtClean="0"/>
            <a:t> годы</a:t>
          </a:r>
        </a:p>
        <a:p>
          <a:endParaRPr lang="ru-RU" sz="1400" dirty="0"/>
        </a:p>
      </dgm:t>
    </dgm:pt>
    <dgm:pt modelId="{F9E75934-78C5-4EEA-A15D-69C2FF2BB223}" type="parTrans" cxnId="{2745E5D3-63DF-4BF3-8213-523296D8B0D7}">
      <dgm:prSet/>
      <dgm:spPr/>
      <dgm:t>
        <a:bodyPr/>
        <a:lstStyle/>
        <a:p>
          <a:endParaRPr lang="ru-RU"/>
        </a:p>
      </dgm:t>
    </dgm:pt>
    <dgm:pt modelId="{D85DB231-3DB5-4D4B-8F2D-D845B83B3553}" type="sibTrans" cxnId="{2745E5D3-63DF-4BF3-8213-523296D8B0D7}">
      <dgm:prSet/>
      <dgm:spPr/>
      <dgm:t>
        <a:bodyPr/>
        <a:lstStyle/>
        <a:p>
          <a:endParaRPr lang="ru-RU"/>
        </a:p>
      </dgm:t>
    </dgm:pt>
    <dgm:pt modelId="{D8DB4A1E-B886-466C-9134-C3D416F78872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solidFill>
          <a:srgbClr val="FFFF66"/>
        </a:solidFill>
      </dgm:spPr>
      <dgm:t>
        <a:bodyPr/>
        <a:lstStyle/>
        <a:p>
          <a:r>
            <a:rPr lang="ru-RU" sz="1800" b="1" dirty="0" smtClean="0"/>
            <a:t>Муниципальные программы Гуково-Гнилушевского сельского поселения</a:t>
          </a:r>
          <a:endParaRPr lang="ru-RU" sz="1800" b="1" dirty="0"/>
        </a:p>
      </dgm:t>
    </dgm:pt>
    <dgm:pt modelId="{705ADDCB-5A36-4B72-AEBE-746B6E737141}" type="parTrans" cxnId="{B53E1C16-37F4-4A04-B426-EED81DBF61FB}">
      <dgm:prSet/>
      <dgm:spPr/>
      <dgm:t>
        <a:bodyPr/>
        <a:lstStyle/>
        <a:p>
          <a:endParaRPr lang="ru-RU"/>
        </a:p>
      </dgm:t>
    </dgm:pt>
    <dgm:pt modelId="{582B4426-18F4-47BA-A94F-DFFE8BB2258B}" type="sibTrans" cxnId="{B53E1C16-37F4-4A04-B426-EED81DBF61FB}">
      <dgm:prSet/>
      <dgm:spPr/>
      <dgm:t>
        <a:bodyPr/>
        <a:lstStyle/>
        <a:p>
          <a:endParaRPr lang="ru-RU"/>
        </a:p>
      </dgm:t>
    </dgm:pt>
    <dgm:pt modelId="{6142BC0E-3868-43FF-B269-D6DDF5CBD27D}" type="pres">
      <dgm:prSet presAssocID="{07DBADE0-3A87-403A-8DC1-94D26023269C}" presName="diagram" presStyleCnt="0">
        <dgm:presLayoutVars>
          <dgm:dir/>
          <dgm:resizeHandles val="exact"/>
        </dgm:presLayoutVars>
      </dgm:prSet>
      <dgm:spPr/>
    </dgm:pt>
    <dgm:pt modelId="{354CA409-8185-4033-A1EB-DDBB2CFFEFFD}" type="pres">
      <dgm:prSet presAssocID="{C32351EE-8ECB-4AAD-9F0A-BFD822600BEA}" presName="node" presStyleLbl="node1" presStyleIdx="0" presStyleCnt="3" custLinFactNeighborX="-26" custLinFactNeighborY="-10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CF57C1-A577-4275-ADF6-325EFB856584}" type="pres">
      <dgm:prSet presAssocID="{AF4F474A-E7FC-46D6-84E6-A8E144FE50FC}" presName="sibTrans" presStyleCnt="0"/>
      <dgm:spPr/>
    </dgm:pt>
    <dgm:pt modelId="{43A8C9F2-CC0C-4B3C-A2D8-54831BE8DFC8}" type="pres">
      <dgm:prSet presAssocID="{06191F67-AED6-4C8E-B686-51EE4607A59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732AEC-2AF5-4301-A681-C5406AE1CD6E}" type="pres">
      <dgm:prSet presAssocID="{D85DB231-3DB5-4D4B-8F2D-D845B83B3553}" presName="sibTrans" presStyleCnt="0"/>
      <dgm:spPr/>
    </dgm:pt>
    <dgm:pt modelId="{566A23FF-74D9-477B-9269-0EB77794B754}" type="pres">
      <dgm:prSet presAssocID="{D8DB4A1E-B886-466C-9134-C3D416F78872}" presName="node" presStyleLbl="node1" presStyleIdx="2" presStyleCnt="3" custLinFactNeighborX="-762" custLinFactNeighborY="-97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20BC725-5AE5-4C82-A783-1013E7E29579}" srcId="{07DBADE0-3A87-403A-8DC1-94D26023269C}" destId="{C32351EE-8ECB-4AAD-9F0A-BFD822600BEA}" srcOrd="0" destOrd="0" parTransId="{9EB391EB-BC5F-4144-B750-B9DC84C3BB72}" sibTransId="{AF4F474A-E7FC-46D6-84E6-A8E144FE50FC}"/>
    <dgm:cxn modelId="{CC09F22A-FD07-4342-A2BA-A4BEF2290329}" type="presOf" srcId="{D8DB4A1E-B886-466C-9134-C3D416F78872}" destId="{566A23FF-74D9-477B-9269-0EB77794B754}" srcOrd="0" destOrd="0" presId="urn:microsoft.com/office/officeart/2005/8/layout/default"/>
    <dgm:cxn modelId="{2745E5D3-63DF-4BF3-8213-523296D8B0D7}" srcId="{07DBADE0-3A87-403A-8DC1-94D26023269C}" destId="{06191F67-AED6-4C8E-B686-51EE4607A592}" srcOrd="1" destOrd="0" parTransId="{F9E75934-78C5-4EEA-A15D-69C2FF2BB223}" sibTransId="{D85DB231-3DB5-4D4B-8F2D-D845B83B3553}"/>
    <dgm:cxn modelId="{B53E1C16-37F4-4A04-B426-EED81DBF61FB}" srcId="{07DBADE0-3A87-403A-8DC1-94D26023269C}" destId="{D8DB4A1E-B886-466C-9134-C3D416F78872}" srcOrd="2" destOrd="0" parTransId="{705ADDCB-5A36-4B72-AEBE-746B6E737141}" sibTransId="{582B4426-18F4-47BA-A94F-DFFE8BB2258B}"/>
    <dgm:cxn modelId="{6DEFF543-FBF6-41E8-ADA2-BE16413C985D}" type="presOf" srcId="{07DBADE0-3A87-403A-8DC1-94D26023269C}" destId="{6142BC0E-3868-43FF-B269-D6DDF5CBD27D}" srcOrd="0" destOrd="0" presId="urn:microsoft.com/office/officeart/2005/8/layout/default"/>
    <dgm:cxn modelId="{3E52CADE-508F-49D7-89BA-8B4D5E1D3A3D}" type="presOf" srcId="{06191F67-AED6-4C8E-B686-51EE4607A592}" destId="{43A8C9F2-CC0C-4B3C-A2D8-54831BE8DFC8}" srcOrd="0" destOrd="0" presId="urn:microsoft.com/office/officeart/2005/8/layout/default"/>
    <dgm:cxn modelId="{37C9CD4E-1D09-45A5-B927-3ED1F147A128}" type="presOf" srcId="{C32351EE-8ECB-4AAD-9F0A-BFD822600BEA}" destId="{354CA409-8185-4033-A1EB-DDBB2CFFEFFD}" srcOrd="0" destOrd="0" presId="urn:microsoft.com/office/officeart/2005/8/layout/default"/>
    <dgm:cxn modelId="{44C1A642-F989-4028-B133-62A9AB93BA11}" type="presParOf" srcId="{6142BC0E-3868-43FF-B269-D6DDF5CBD27D}" destId="{354CA409-8185-4033-A1EB-DDBB2CFFEFFD}" srcOrd="0" destOrd="0" presId="urn:microsoft.com/office/officeart/2005/8/layout/default"/>
    <dgm:cxn modelId="{D6BF1B6C-2FBD-49AA-9BF8-1161ED49DDF7}" type="presParOf" srcId="{6142BC0E-3868-43FF-B269-D6DDF5CBD27D}" destId="{77CF57C1-A577-4275-ADF6-325EFB856584}" srcOrd="1" destOrd="0" presId="urn:microsoft.com/office/officeart/2005/8/layout/default"/>
    <dgm:cxn modelId="{6504FCC4-29D4-4182-9B04-2B2BBC956E2B}" type="presParOf" srcId="{6142BC0E-3868-43FF-B269-D6DDF5CBD27D}" destId="{43A8C9F2-CC0C-4B3C-A2D8-54831BE8DFC8}" srcOrd="2" destOrd="0" presId="urn:microsoft.com/office/officeart/2005/8/layout/default"/>
    <dgm:cxn modelId="{BD645432-2830-4D87-8036-7A03A5E996D6}" type="presParOf" srcId="{6142BC0E-3868-43FF-B269-D6DDF5CBD27D}" destId="{64732AEC-2AF5-4301-A681-C5406AE1CD6E}" srcOrd="3" destOrd="0" presId="urn:microsoft.com/office/officeart/2005/8/layout/default"/>
    <dgm:cxn modelId="{32723439-ACE2-4080-8648-298D92EC4F38}" type="presParOf" srcId="{6142BC0E-3868-43FF-B269-D6DDF5CBD27D}" destId="{566A23FF-74D9-477B-9269-0EB77794B754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98C3B16-9711-4CE2-AF26-C62B8A5278E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D341DD1-0464-4FC4-930B-1BD7B60D113B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ru-RU" sz="2000" dirty="0" smtClean="0">
              <a:solidFill>
                <a:schemeClr val="bg2">
                  <a:lumMod val="25000"/>
                </a:schemeClr>
              </a:solidFill>
            </a:rPr>
            <a:t>стабильность налоговых и неналоговых условий</a:t>
          </a:r>
          <a:endParaRPr lang="ru-RU" sz="2000" dirty="0">
            <a:solidFill>
              <a:schemeClr val="bg2">
                <a:lumMod val="25000"/>
              </a:schemeClr>
            </a:solidFill>
          </a:endParaRPr>
        </a:p>
      </dgm:t>
    </dgm:pt>
    <dgm:pt modelId="{622B2777-8083-44C1-8F45-C391EF3D877B}" type="parTrans" cxnId="{9F52C98B-5447-4F52-B9D1-6506168E2ADC}">
      <dgm:prSet/>
      <dgm:spPr/>
      <dgm:t>
        <a:bodyPr/>
        <a:lstStyle/>
        <a:p>
          <a:endParaRPr lang="ru-RU"/>
        </a:p>
      </dgm:t>
    </dgm:pt>
    <dgm:pt modelId="{57C3C12A-84DF-4C68-8877-BE20F104FAD2}" type="sibTrans" cxnId="{9F52C98B-5447-4F52-B9D1-6506168E2ADC}">
      <dgm:prSet/>
      <dgm:spPr/>
      <dgm:t>
        <a:bodyPr/>
        <a:lstStyle/>
        <a:p>
          <a:endParaRPr lang="ru-RU"/>
        </a:p>
      </dgm:t>
    </dgm:pt>
    <dgm:pt modelId="{4B025F1E-B85D-4B87-819F-339BDC186031}">
      <dgm:prSet phldrT="[Текст]" custT="1"/>
      <dgm:spPr>
        <a:solidFill>
          <a:srgbClr val="FFCC00"/>
        </a:solidFill>
      </dgm:spPr>
      <dgm:t>
        <a:bodyPr/>
        <a:lstStyle/>
        <a:p>
          <a:pPr algn="ctr"/>
          <a:r>
            <a:rPr lang="ru-RU" sz="2000" dirty="0" smtClean="0">
              <a:solidFill>
                <a:srgbClr val="002060"/>
              </a:solidFill>
            </a:rPr>
            <a:t>эффективное управление расходами</a:t>
          </a:r>
          <a:endParaRPr lang="ru-RU" sz="2000" dirty="0">
            <a:solidFill>
              <a:srgbClr val="002060"/>
            </a:solidFill>
          </a:endParaRPr>
        </a:p>
      </dgm:t>
    </dgm:pt>
    <dgm:pt modelId="{0D18BAF7-E164-47E6-96AE-ECFD4FB8E799}" type="parTrans" cxnId="{512935AD-606D-4601-A41B-3731A514A444}">
      <dgm:prSet/>
      <dgm:spPr/>
      <dgm:t>
        <a:bodyPr/>
        <a:lstStyle/>
        <a:p>
          <a:endParaRPr lang="ru-RU"/>
        </a:p>
      </dgm:t>
    </dgm:pt>
    <dgm:pt modelId="{70D61F68-568E-4693-AE83-C892D2E6636E}" type="sibTrans" cxnId="{512935AD-606D-4601-A41B-3731A514A444}">
      <dgm:prSet/>
      <dgm:spPr/>
      <dgm:t>
        <a:bodyPr/>
        <a:lstStyle/>
        <a:p>
          <a:endParaRPr lang="ru-RU"/>
        </a:p>
      </dgm:t>
    </dgm:pt>
    <dgm:pt modelId="{733BBBED-894B-4900-98E3-0575D1E5AD4B}">
      <dgm:prSet phldrT="[Текст]" custT="1"/>
      <dgm:spPr>
        <a:solidFill>
          <a:schemeClr val="accent3">
            <a:lumMod val="75000"/>
          </a:schemeClr>
        </a:solidFill>
      </dgm:spPr>
      <dgm:t>
        <a:bodyPr/>
        <a:lstStyle/>
        <a:p>
          <a:pPr algn="ctr"/>
          <a:r>
            <a:rPr lang="ru-RU" sz="2000" dirty="0" smtClean="0">
              <a:solidFill>
                <a:srgbClr val="C00000"/>
              </a:solidFill>
            </a:rPr>
            <a:t>качественное и эффективное муниципальное управление</a:t>
          </a:r>
          <a:endParaRPr lang="ru-RU" sz="2000" dirty="0">
            <a:solidFill>
              <a:srgbClr val="C00000"/>
            </a:solidFill>
          </a:endParaRPr>
        </a:p>
      </dgm:t>
    </dgm:pt>
    <dgm:pt modelId="{3BAAAFC0-1769-4D06-B009-C475F3271A7C}" type="parTrans" cxnId="{B8810E6A-0430-4CBF-9677-0C8702EACCA7}">
      <dgm:prSet/>
      <dgm:spPr/>
      <dgm:t>
        <a:bodyPr/>
        <a:lstStyle/>
        <a:p>
          <a:endParaRPr lang="ru-RU"/>
        </a:p>
      </dgm:t>
    </dgm:pt>
    <dgm:pt modelId="{62CC3BEF-F30B-4A7F-8E45-6D47BE602380}" type="sibTrans" cxnId="{B8810E6A-0430-4CBF-9677-0C8702EACCA7}">
      <dgm:prSet/>
      <dgm:spPr/>
      <dgm:t>
        <a:bodyPr/>
        <a:lstStyle/>
        <a:p>
          <a:endParaRPr lang="ru-RU"/>
        </a:p>
      </dgm:t>
    </dgm:pt>
    <dgm:pt modelId="{D3F56DB5-8EB9-49C7-B479-FC19ADC4F742}">
      <dgm:prSet custT="1"/>
      <dgm:spPr>
        <a:solidFill>
          <a:srgbClr val="66FF33"/>
        </a:solidFill>
      </dgm:spPr>
      <dgm:t>
        <a:bodyPr/>
        <a:lstStyle/>
        <a:p>
          <a:pPr algn="ctr"/>
          <a:r>
            <a:rPr lang="ru-RU" sz="2000" dirty="0" smtClean="0">
              <a:solidFill>
                <a:srgbClr val="0000CC"/>
              </a:solidFill>
            </a:rPr>
            <a:t>проведение взвешенной долговой политики</a:t>
          </a:r>
          <a:endParaRPr lang="ru-RU" sz="2000" dirty="0">
            <a:solidFill>
              <a:srgbClr val="0000CC"/>
            </a:solidFill>
          </a:endParaRPr>
        </a:p>
      </dgm:t>
    </dgm:pt>
    <dgm:pt modelId="{3DD68740-04D2-4E63-A319-61D80358E13B}" type="parTrans" cxnId="{B4DAB992-48DF-4D9B-B598-D55205E52D11}">
      <dgm:prSet/>
      <dgm:spPr/>
      <dgm:t>
        <a:bodyPr/>
        <a:lstStyle/>
        <a:p>
          <a:endParaRPr lang="ru-RU"/>
        </a:p>
      </dgm:t>
    </dgm:pt>
    <dgm:pt modelId="{222FE1DA-0D2A-4979-8569-403EA083B331}" type="sibTrans" cxnId="{B4DAB992-48DF-4D9B-B598-D55205E52D11}">
      <dgm:prSet/>
      <dgm:spPr/>
      <dgm:t>
        <a:bodyPr/>
        <a:lstStyle/>
        <a:p>
          <a:endParaRPr lang="ru-RU"/>
        </a:p>
      </dgm:t>
    </dgm:pt>
    <dgm:pt modelId="{E9A29525-99A8-4856-A138-271ADB9561CE}">
      <dgm:prSet custT="1"/>
      <dgm:spPr/>
      <dgm:t>
        <a:bodyPr/>
        <a:lstStyle/>
        <a:p>
          <a:pPr algn="ctr"/>
          <a:r>
            <a:rPr lang="ru-RU" sz="2000" dirty="0" smtClean="0"/>
            <a:t>наполняемость бюджета собственными доходами</a:t>
          </a:r>
          <a:endParaRPr lang="ru-RU" sz="2000" dirty="0"/>
        </a:p>
      </dgm:t>
    </dgm:pt>
    <dgm:pt modelId="{62DA6DE2-66CD-4A79-93E8-E5AFC8468794}" type="parTrans" cxnId="{130509D5-8366-4758-B4E0-2B823A7BCF83}">
      <dgm:prSet/>
      <dgm:spPr/>
      <dgm:t>
        <a:bodyPr/>
        <a:lstStyle/>
        <a:p>
          <a:endParaRPr lang="ru-RU"/>
        </a:p>
      </dgm:t>
    </dgm:pt>
    <dgm:pt modelId="{0161668E-ECDA-4126-82E5-C60E8B82E780}" type="sibTrans" cxnId="{130509D5-8366-4758-B4E0-2B823A7BCF83}">
      <dgm:prSet/>
      <dgm:spPr/>
      <dgm:t>
        <a:bodyPr/>
        <a:lstStyle/>
        <a:p>
          <a:endParaRPr lang="ru-RU"/>
        </a:p>
      </dgm:t>
    </dgm:pt>
    <dgm:pt modelId="{5E1975C0-AAB3-4F54-91EA-C1928D933CB8}">
      <dgm:prSet custT="1"/>
      <dgm:spPr>
        <a:solidFill>
          <a:srgbClr val="00B0F0"/>
        </a:solidFill>
      </dgm:spPr>
      <dgm:t>
        <a:bodyPr/>
        <a:lstStyle/>
        <a:p>
          <a:pPr algn="ctr"/>
          <a:r>
            <a:rPr lang="ru-RU" sz="2000" dirty="0" smtClean="0">
              <a:solidFill>
                <a:schemeClr val="accent3">
                  <a:lumMod val="20000"/>
                  <a:lumOff val="80000"/>
                </a:schemeClr>
              </a:solidFill>
            </a:rPr>
            <a:t>предсказуемость и устойчивость бюджетной системы</a:t>
          </a:r>
          <a:endParaRPr lang="ru-RU" sz="2000" dirty="0">
            <a:solidFill>
              <a:schemeClr val="accent3">
                <a:lumMod val="20000"/>
                <a:lumOff val="80000"/>
              </a:schemeClr>
            </a:solidFill>
          </a:endParaRPr>
        </a:p>
      </dgm:t>
    </dgm:pt>
    <dgm:pt modelId="{2739D16F-631A-4BA9-B4B5-D8EDD36C6FB7}" type="parTrans" cxnId="{E605E7C5-5033-43BE-88EA-6BC8EB41551C}">
      <dgm:prSet/>
      <dgm:spPr/>
      <dgm:t>
        <a:bodyPr/>
        <a:lstStyle/>
        <a:p>
          <a:endParaRPr lang="ru-RU"/>
        </a:p>
      </dgm:t>
    </dgm:pt>
    <dgm:pt modelId="{2A8A51DD-C107-4684-868F-38CC244BDE23}" type="sibTrans" cxnId="{E605E7C5-5033-43BE-88EA-6BC8EB41551C}">
      <dgm:prSet/>
      <dgm:spPr/>
      <dgm:t>
        <a:bodyPr/>
        <a:lstStyle/>
        <a:p>
          <a:endParaRPr lang="ru-RU"/>
        </a:p>
      </dgm:t>
    </dgm:pt>
    <dgm:pt modelId="{8D9E1702-7E1B-4196-B687-57D271425EFE}">
      <dgm:prSet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ru-RU" sz="2000" dirty="0" smtClean="0">
              <a:solidFill>
                <a:srgbClr val="FFC000"/>
              </a:solidFill>
            </a:rPr>
            <a:t>инвестирование в человеческий капитал</a:t>
          </a:r>
          <a:endParaRPr lang="ru-RU" sz="2000" dirty="0">
            <a:solidFill>
              <a:srgbClr val="FFC000"/>
            </a:solidFill>
          </a:endParaRPr>
        </a:p>
      </dgm:t>
    </dgm:pt>
    <dgm:pt modelId="{7D7BFF68-CC44-4EA5-AD09-F1C23CA19B18}" type="parTrans" cxnId="{F03C7649-55AB-4F62-BE7A-B4E5A9435500}">
      <dgm:prSet/>
      <dgm:spPr/>
      <dgm:t>
        <a:bodyPr/>
        <a:lstStyle/>
        <a:p>
          <a:endParaRPr lang="ru-RU"/>
        </a:p>
      </dgm:t>
    </dgm:pt>
    <dgm:pt modelId="{DB9B7DE3-2EE8-4E7F-B7D7-6DC4257D6F4A}" type="sibTrans" cxnId="{F03C7649-55AB-4F62-BE7A-B4E5A9435500}">
      <dgm:prSet/>
      <dgm:spPr/>
      <dgm:t>
        <a:bodyPr/>
        <a:lstStyle/>
        <a:p>
          <a:endParaRPr lang="ru-RU"/>
        </a:p>
      </dgm:t>
    </dgm:pt>
    <dgm:pt modelId="{E257103E-1AF3-4519-A19A-8596E89144A6}" type="pres">
      <dgm:prSet presAssocID="{C98C3B16-9711-4CE2-AF26-C62B8A5278E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BB4AAAE-D3BB-4A73-966A-578BEE46F6EF}" type="pres">
      <dgm:prSet presAssocID="{2D341DD1-0464-4FC4-930B-1BD7B60D113B}" presName="parentText" presStyleLbl="node1" presStyleIdx="0" presStyleCnt="7" custScaleY="75871" custLinFactY="388190" custLinFactNeighborX="-68" custLinFactNeighborY="4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625033-9285-4EC5-8FA0-BA65B4E74FEE}" type="pres">
      <dgm:prSet presAssocID="{57C3C12A-84DF-4C68-8877-BE20F104FAD2}" presName="spacer" presStyleCnt="0"/>
      <dgm:spPr/>
    </dgm:pt>
    <dgm:pt modelId="{2AE7AD76-11D8-4DEE-84F8-A79845059922}" type="pres">
      <dgm:prSet presAssocID="{8D9E1702-7E1B-4196-B687-57D271425EFE}" presName="parentText" presStyleLbl="node1" presStyleIdx="1" presStyleCnt="7" custScaleY="68874" custLinFactY="375615" custLinFactNeighborX="197" custLinFactNeighborY="4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D0CCE2-929B-4026-9604-36F219F36F81}" type="pres">
      <dgm:prSet presAssocID="{DB9B7DE3-2EE8-4E7F-B7D7-6DC4257D6F4A}" presName="spacer" presStyleCnt="0"/>
      <dgm:spPr/>
    </dgm:pt>
    <dgm:pt modelId="{6DE4F773-229D-4AA3-859B-F9002E161D51}" type="pres">
      <dgm:prSet presAssocID="{E9A29525-99A8-4856-A138-271ADB9561CE}" presName="parentText" presStyleLbl="node1" presStyleIdx="2" presStyleCnt="7" custScaleX="100000" custScaleY="80593" custLinFactY="-200000" custLinFactNeighborY="-24334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8287DB-FF28-4BE5-9200-4D84E78EB42A}" type="pres">
      <dgm:prSet presAssocID="{0161668E-ECDA-4126-82E5-C60E8B82E780}" presName="spacer" presStyleCnt="0"/>
      <dgm:spPr/>
    </dgm:pt>
    <dgm:pt modelId="{80F5B991-6CBB-4EB5-BA23-960AFF509290}" type="pres">
      <dgm:prSet presAssocID="{4B025F1E-B85D-4B87-819F-339BDC186031}" presName="parentText" presStyleLbl="node1" presStyleIdx="3" presStyleCnt="7" custScaleX="100000" custScaleY="72296" custLinFactY="-181420" custLinFactNeighborX="197" custLinFactNeighborY="-2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91F955-1C01-4E60-97F8-F0A27F684968}" type="pres">
      <dgm:prSet presAssocID="{70D61F68-568E-4693-AE83-C892D2E6636E}" presName="spacer" presStyleCnt="0"/>
      <dgm:spPr/>
    </dgm:pt>
    <dgm:pt modelId="{C3F5D158-A550-4D4B-B5F3-83184194564B}" type="pres">
      <dgm:prSet presAssocID="{5E1975C0-AAB3-4F54-91EA-C1928D933CB8}" presName="parentText" presStyleLbl="node1" presStyleIdx="4" presStyleCnt="7" custScaleY="78174" custLinFactY="-51901" custLinFactNeighborX="197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B6D784-DE21-4E8F-8CA0-D4C8D1742F3C}" type="pres">
      <dgm:prSet presAssocID="{2A8A51DD-C107-4684-868F-38CC244BDE23}" presName="spacer" presStyleCnt="0"/>
      <dgm:spPr/>
    </dgm:pt>
    <dgm:pt modelId="{BA36AF43-7A7C-4576-88BD-40FAFB4C3D1B}" type="pres">
      <dgm:prSet presAssocID="{733BBBED-894B-4900-98E3-0575D1E5AD4B}" presName="parentText" presStyleLbl="node1" presStyleIdx="5" presStyleCnt="7" custScaleY="80274" custLinFactY="-66298" custLinFactNeighborX="197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B6AE01-F146-4527-95DD-53C8A7A16C2A}" type="pres">
      <dgm:prSet presAssocID="{62CC3BEF-F30B-4A7F-8E45-6D47BE602380}" presName="spacer" presStyleCnt="0"/>
      <dgm:spPr/>
    </dgm:pt>
    <dgm:pt modelId="{F05916F3-83EC-4DD6-A805-759854B92DCC}" type="pres">
      <dgm:prSet presAssocID="{D3F56DB5-8EB9-49C7-B479-FC19ADC4F742}" presName="parentText" presStyleLbl="node1" presStyleIdx="6" presStyleCnt="7" custScaleY="77802" custLinFactY="-355984" custLinFactNeighborX="197" custLinFactNeighborY="-4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03C7649-55AB-4F62-BE7A-B4E5A9435500}" srcId="{C98C3B16-9711-4CE2-AF26-C62B8A5278EC}" destId="{8D9E1702-7E1B-4196-B687-57D271425EFE}" srcOrd="1" destOrd="0" parTransId="{7D7BFF68-CC44-4EA5-AD09-F1C23CA19B18}" sibTransId="{DB9B7DE3-2EE8-4E7F-B7D7-6DC4257D6F4A}"/>
    <dgm:cxn modelId="{15DB6A9D-6BF2-458D-B66C-F86F2C3EEA7D}" type="presOf" srcId="{733BBBED-894B-4900-98E3-0575D1E5AD4B}" destId="{BA36AF43-7A7C-4576-88BD-40FAFB4C3D1B}" srcOrd="0" destOrd="0" presId="urn:microsoft.com/office/officeart/2005/8/layout/vList2"/>
    <dgm:cxn modelId="{BC512AC9-52CA-486F-B326-F92C09363EAA}" type="presOf" srcId="{5E1975C0-AAB3-4F54-91EA-C1928D933CB8}" destId="{C3F5D158-A550-4D4B-B5F3-83184194564B}" srcOrd="0" destOrd="0" presId="urn:microsoft.com/office/officeart/2005/8/layout/vList2"/>
    <dgm:cxn modelId="{512935AD-606D-4601-A41B-3731A514A444}" srcId="{C98C3B16-9711-4CE2-AF26-C62B8A5278EC}" destId="{4B025F1E-B85D-4B87-819F-339BDC186031}" srcOrd="3" destOrd="0" parTransId="{0D18BAF7-E164-47E6-96AE-ECFD4FB8E799}" sibTransId="{70D61F68-568E-4693-AE83-C892D2E6636E}"/>
    <dgm:cxn modelId="{EADBC1EB-739D-4D25-8A7A-1F6E1BA9D664}" type="presOf" srcId="{D3F56DB5-8EB9-49C7-B479-FC19ADC4F742}" destId="{F05916F3-83EC-4DD6-A805-759854B92DCC}" srcOrd="0" destOrd="0" presId="urn:microsoft.com/office/officeart/2005/8/layout/vList2"/>
    <dgm:cxn modelId="{130509D5-8366-4758-B4E0-2B823A7BCF83}" srcId="{C98C3B16-9711-4CE2-AF26-C62B8A5278EC}" destId="{E9A29525-99A8-4856-A138-271ADB9561CE}" srcOrd="2" destOrd="0" parTransId="{62DA6DE2-66CD-4A79-93E8-E5AFC8468794}" sibTransId="{0161668E-ECDA-4126-82E5-C60E8B82E780}"/>
    <dgm:cxn modelId="{1499CDED-E439-4477-A493-FA6DEAF63A67}" type="presOf" srcId="{E9A29525-99A8-4856-A138-271ADB9561CE}" destId="{6DE4F773-229D-4AA3-859B-F9002E161D51}" srcOrd="0" destOrd="0" presId="urn:microsoft.com/office/officeart/2005/8/layout/vList2"/>
    <dgm:cxn modelId="{E605E7C5-5033-43BE-88EA-6BC8EB41551C}" srcId="{C98C3B16-9711-4CE2-AF26-C62B8A5278EC}" destId="{5E1975C0-AAB3-4F54-91EA-C1928D933CB8}" srcOrd="4" destOrd="0" parTransId="{2739D16F-631A-4BA9-B4B5-D8EDD36C6FB7}" sibTransId="{2A8A51DD-C107-4684-868F-38CC244BDE23}"/>
    <dgm:cxn modelId="{B4DAB992-48DF-4D9B-B598-D55205E52D11}" srcId="{C98C3B16-9711-4CE2-AF26-C62B8A5278EC}" destId="{D3F56DB5-8EB9-49C7-B479-FC19ADC4F742}" srcOrd="6" destOrd="0" parTransId="{3DD68740-04D2-4E63-A319-61D80358E13B}" sibTransId="{222FE1DA-0D2A-4979-8569-403EA083B331}"/>
    <dgm:cxn modelId="{B8810E6A-0430-4CBF-9677-0C8702EACCA7}" srcId="{C98C3B16-9711-4CE2-AF26-C62B8A5278EC}" destId="{733BBBED-894B-4900-98E3-0575D1E5AD4B}" srcOrd="5" destOrd="0" parTransId="{3BAAAFC0-1769-4D06-B009-C475F3271A7C}" sibTransId="{62CC3BEF-F30B-4A7F-8E45-6D47BE602380}"/>
    <dgm:cxn modelId="{A5F44CBA-0BB5-4376-A7AA-31F03AED948A}" type="presOf" srcId="{4B025F1E-B85D-4B87-819F-339BDC186031}" destId="{80F5B991-6CBB-4EB5-BA23-960AFF509290}" srcOrd="0" destOrd="0" presId="urn:microsoft.com/office/officeart/2005/8/layout/vList2"/>
    <dgm:cxn modelId="{F218D10F-39A4-43F4-92DA-6ABBAE937412}" type="presOf" srcId="{C98C3B16-9711-4CE2-AF26-C62B8A5278EC}" destId="{E257103E-1AF3-4519-A19A-8596E89144A6}" srcOrd="0" destOrd="0" presId="urn:microsoft.com/office/officeart/2005/8/layout/vList2"/>
    <dgm:cxn modelId="{AC82DDDA-C8A6-49D0-BC80-31D597D73920}" type="presOf" srcId="{8D9E1702-7E1B-4196-B687-57D271425EFE}" destId="{2AE7AD76-11D8-4DEE-84F8-A79845059922}" srcOrd="0" destOrd="0" presId="urn:microsoft.com/office/officeart/2005/8/layout/vList2"/>
    <dgm:cxn modelId="{9F52C98B-5447-4F52-B9D1-6506168E2ADC}" srcId="{C98C3B16-9711-4CE2-AF26-C62B8A5278EC}" destId="{2D341DD1-0464-4FC4-930B-1BD7B60D113B}" srcOrd="0" destOrd="0" parTransId="{622B2777-8083-44C1-8F45-C391EF3D877B}" sibTransId="{57C3C12A-84DF-4C68-8877-BE20F104FAD2}"/>
    <dgm:cxn modelId="{B8DBCAB5-2841-4713-B35B-46C96FC36540}" type="presOf" srcId="{2D341DD1-0464-4FC4-930B-1BD7B60D113B}" destId="{CBB4AAAE-D3BB-4A73-966A-578BEE46F6EF}" srcOrd="0" destOrd="0" presId="urn:microsoft.com/office/officeart/2005/8/layout/vList2"/>
    <dgm:cxn modelId="{C40C5A58-2F36-4173-A428-FDF667928371}" type="presParOf" srcId="{E257103E-1AF3-4519-A19A-8596E89144A6}" destId="{CBB4AAAE-D3BB-4A73-966A-578BEE46F6EF}" srcOrd="0" destOrd="0" presId="urn:microsoft.com/office/officeart/2005/8/layout/vList2"/>
    <dgm:cxn modelId="{5922CD89-4462-45A5-8BD4-A48F573899E4}" type="presParOf" srcId="{E257103E-1AF3-4519-A19A-8596E89144A6}" destId="{1D625033-9285-4EC5-8FA0-BA65B4E74FEE}" srcOrd="1" destOrd="0" presId="urn:microsoft.com/office/officeart/2005/8/layout/vList2"/>
    <dgm:cxn modelId="{A50EF276-6CFC-4EF1-85F8-B52125B8A841}" type="presParOf" srcId="{E257103E-1AF3-4519-A19A-8596E89144A6}" destId="{2AE7AD76-11D8-4DEE-84F8-A79845059922}" srcOrd="2" destOrd="0" presId="urn:microsoft.com/office/officeart/2005/8/layout/vList2"/>
    <dgm:cxn modelId="{529982CF-CD9F-4694-84FB-1BABA2C6E41F}" type="presParOf" srcId="{E257103E-1AF3-4519-A19A-8596E89144A6}" destId="{EED0CCE2-929B-4026-9604-36F219F36F81}" srcOrd="3" destOrd="0" presId="urn:microsoft.com/office/officeart/2005/8/layout/vList2"/>
    <dgm:cxn modelId="{9DF79D8B-17D8-4D60-9DC4-87EFB3BBEB36}" type="presParOf" srcId="{E257103E-1AF3-4519-A19A-8596E89144A6}" destId="{6DE4F773-229D-4AA3-859B-F9002E161D51}" srcOrd="4" destOrd="0" presId="urn:microsoft.com/office/officeart/2005/8/layout/vList2"/>
    <dgm:cxn modelId="{9C17FE5C-B629-4B80-9A1A-DFCCB05FB85C}" type="presParOf" srcId="{E257103E-1AF3-4519-A19A-8596E89144A6}" destId="{388287DB-FF28-4BE5-9200-4D84E78EB42A}" srcOrd="5" destOrd="0" presId="urn:microsoft.com/office/officeart/2005/8/layout/vList2"/>
    <dgm:cxn modelId="{D545E82C-B5A0-46AC-BB40-F6D544B1E5B0}" type="presParOf" srcId="{E257103E-1AF3-4519-A19A-8596E89144A6}" destId="{80F5B991-6CBB-4EB5-BA23-960AFF509290}" srcOrd="6" destOrd="0" presId="urn:microsoft.com/office/officeart/2005/8/layout/vList2"/>
    <dgm:cxn modelId="{A815A547-0872-4DCB-8A25-91A53C6F41D0}" type="presParOf" srcId="{E257103E-1AF3-4519-A19A-8596E89144A6}" destId="{1C91F955-1C01-4E60-97F8-F0A27F684968}" srcOrd="7" destOrd="0" presId="urn:microsoft.com/office/officeart/2005/8/layout/vList2"/>
    <dgm:cxn modelId="{202A4BCF-F48B-453F-8B90-135FC0912AEC}" type="presParOf" srcId="{E257103E-1AF3-4519-A19A-8596E89144A6}" destId="{C3F5D158-A550-4D4B-B5F3-83184194564B}" srcOrd="8" destOrd="0" presId="urn:microsoft.com/office/officeart/2005/8/layout/vList2"/>
    <dgm:cxn modelId="{523EFC5C-D1A0-45A8-894C-4BC928248602}" type="presParOf" srcId="{E257103E-1AF3-4519-A19A-8596E89144A6}" destId="{96B6D784-DE21-4E8F-8CA0-D4C8D1742F3C}" srcOrd="9" destOrd="0" presId="urn:microsoft.com/office/officeart/2005/8/layout/vList2"/>
    <dgm:cxn modelId="{6B962B17-1341-4C13-9604-59526DE7D13F}" type="presParOf" srcId="{E257103E-1AF3-4519-A19A-8596E89144A6}" destId="{BA36AF43-7A7C-4576-88BD-40FAFB4C3D1B}" srcOrd="10" destOrd="0" presId="urn:microsoft.com/office/officeart/2005/8/layout/vList2"/>
    <dgm:cxn modelId="{BACB7AE6-8A7F-42EA-B9FD-680C42E0C0C2}" type="presParOf" srcId="{E257103E-1AF3-4519-A19A-8596E89144A6}" destId="{50B6AE01-F146-4527-95DD-53C8A7A16C2A}" srcOrd="11" destOrd="0" presId="urn:microsoft.com/office/officeart/2005/8/layout/vList2"/>
    <dgm:cxn modelId="{3A7BD57B-3DC6-4E1A-A939-D9D2443D743C}" type="presParOf" srcId="{E257103E-1AF3-4519-A19A-8596E89144A6}" destId="{F05916F3-83EC-4DD6-A805-759854B92DCC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F28D6A5-C491-4F47-9C2A-C003F33108E1}" type="doc">
      <dgm:prSet loTypeId="urn:microsoft.com/office/officeart/2005/8/layout/lProcess1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4CB0474-79EB-4AEE-871A-6571B51216B9}" type="pres">
      <dgm:prSet presAssocID="{CF28D6A5-C491-4F47-9C2A-C003F33108E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AABA1C50-A392-497C-9F98-8882B6D38254}" type="presOf" srcId="{CF28D6A5-C491-4F47-9C2A-C003F33108E1}" destId="{A4CB0474-79EB-4AEE-871A-6571B51216B9}" srcOrd="0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7CB83DA-DE11-4100-94FF-F93363731E7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B335E99-AD83-45AC-915B-6D328AD0D969}">
      <dgm:prSet phldrT="[Текст]" custT="1"/>
      <dgm:spPr>
        <a:solidFill>
          <a:schemeClr val="accent3">
            <a:lumMod val="75000"/>
          </a:schemeClr>
        </a:solidFill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pPr algn="just"/>
          <a:r>
            <a:rPr lang="ru-RU" sz="1400" b="0" dirty="0" smtClean="0">
              <a:solidFill>
                <a:schemeClr val="accent1">
                  <a:lumMod val="50000"/>
                </a:schemeClr>
              </a:solidFill>
              <a:effectLst/>
            </a:rPr>
            <a:t>Исходными данными для расчета расходов на 202</a:t>
          </a:r>
          <a:r>
            <a:rPr lang="en-US" sz="1400" b="0" dirty="0" smtClean="0">
              <a:solidFill>
                <a:schemeClr val="accent1">
                  <a:lumMod val="50000"/>
                </a:schemeClr>
              </a:solidFill>
              <a:effectLst/>
            </a:rPr>
            <a:t>5</a:t>
          </a:r>
          <a:r>
            <a:rPr lang="ru-RU" sz="1400" b="0" dirty="0" smtClean="0">
              <a:solidFill>
                <a:schemeClr val="accent1">
                  <a:lumMod val="50000"/>
                </a:schemeClr>
              </a:solidFill>
              <a:effectLst/>
            </a:rPr>
            <a:t> и 202</a:t>
          </a:r>
          <a:r>
            <a:rPr lang="en-US" sz="1400" b="0" dirty="0" smtClean="0">
              <a:solidFill>
                <a:schemeClr val="accent1">
                  <a:lumMod val="50000"/>
                </a:schemeClr>
              </a:solidFill>
              <a:effectLst/>
            </a:rPr>
            <a:t>7</a:t>
          </a:r>
          <a:r>
            <a:rPr lang="ru-RU" sz="1400" b="0" dirty="0" smtClean="0">
              <a:solidFill>
                <a:schemeClr val="accent1">
                  <a:lumMod val="50000"/>
                </a:schemeClr>
              </a:solidFill>
              <a:effectLst/>
            </a:rPr>
            <a:t> годы приняты бюджетные ассигнования, утвержденные решением от </a:t>
          </a:r>
          <a:r>
            <a:rPr lang="en-US" sz="1400" b="0" dirty="0" smtClean="0">
              <a:solidFill>
                <a:schemeClr val="accent1">
                  <a:lumMod val="50000"/>
                </a:schemeClr>
              </a:solidFill>
              <a:effectLst/>
            </a:rPr>
            <a:t>20</a:t>
          </a:r>
          <a:r>
            <a:rPr lang="ru-RU" sz="1400" b="0" dirty="0" smtClean="0">
              <a:solidFill>
                <a:schemeClr val="accent1">
                  <a:lumMod val="50000"/>
                </a:schemeClr>
              </a:solidFill>
              <a:effectLst/>
            </a:rPr>
            <a:t>.</a:t>
          </a:r>
          <a:r>
            <a:rPr lang="en-US" sz="1400" b="0" dirty="0" smtClean="0">
              <a:solidFill>
                <a:schemeClr val="accent1">
                  <a:lumMod val="50000"/>
                </a:schemeClr>
              </a:solidFill>
              <a:effectLst/>
            </a:rPr>
            <a:t>0</a:t>
          </a:r>
          <a:r>
            <a:rPr lang="ru-RU" sz="1400" b="0" dirty="0" smtClean="0">
              <a:solidFill>
                <a:schemeClr val="accent1">
                  <a:lumMod val="50000"/>
                </a:schemeClr>
              </a:solidFill>
              <a:effectLst/>
            </a:rPr>
            <a:t>1.</a:t>
          </a:r>
          <a:r>
            <a:rPr lang="en-US" sz="1400" b="0" dirty="0" smtClean="0">
              <a:solidFill>
                <a:schemeClr val="accent1">
                  <a:lumMod val="50000"/>
                </a:schemeClr>
              </a:solidFill>
              <a:effectLst/>
            </a:rPr>
            <a:t>20</a:t>
          </a:r>
          <a:r>
            <a:rPr lang="ru-RU" sz="1400" b="0" dirty="0" smtClean="0">
              <a:solidFill>
                <a:schemeClr val="accent1">
                  <a:lumMod val="50000"/>
                </a:schemeClr>
              </a:solidFill>
              <a:effectLst/>
            </a:rPr>
            <a:t>2</a:t>
          </a:r>
          <a:r>
            <a:rPr lang="en-US" sz="1400" b="0" dirty="0" smtClean="0">
              <a:solidFill>
                <a:schemeClr val="accent1">
                  <a:lumMod val="50000"/>
                </a:schemeClr>
              </a:solidFill>
              <a:effectLst/>
            </a:rPr>
            <a:t>5</a:t>
          </a:r>
          <a:r>
            <a:rPr lang="ru-RU" sz="1400" b="0" dirty="0" smtClean="0">
              <a:solidFill>
                <a:schemeClr val="accent1">
                  <a:lumMod val="50000"/>
                </a:schemeClr>
              </a:solidFill>
              <a:effectLst/>
            </a:rPr>
            <a:t> </a:t>
          </a:r>
          <a:r>
            <a:rPr lang="ru-RU" sz="1400" b="0" dirty="0" smtClean="0">
              <a:solidFill>
                <a:schemeClr val="accent1">
                  <a:lumMod val="50000"/>
                </a:schemeClr>
              </a:solidFill>
              <a:effectLst/>
            </a:rPr>
            <a:t>№ </a:t>
          </a:r>
          <a:r>
            <a:rPr lang="en-US" sz="1400" b="0" dirty="0" smtClean="0">
              <a:solidFill>
                <a:schemeClr val="accent1">
                  <a:lumMod val="50000"/>
                </a:schemeClr>
              </a:solidFill>
              <a:effectLst/>
            </a:rPr>
            <a:t>140</a:t>
          </a:r>
          <a:r>
            <a:rPr lang="ru-RU" sz="1400" b="0" dirty="0" smtClean="0">
              <a:solidFill>
                <a:schemeClr val="accent1">
                  <a:lumMod val="50000"/>
                </a:schemeClr>
              </a:solidFill>
              <a:effectLst/>
            </a:rPr>
            <a:t> </a:t>
          </a:r>
          <a:r>
            <a:rPr lang="en-US" sz="1400" b="0" dirty="0" smtClean="0">
              <a:solidFill>
                <a:schemeClr val="accent1">
                  <a:lumMod val="50000"/>
                </a:schemeClr>
              </a:solidFill>
              <a:effectLst/>
            </a:rPr>
            <a:t> </a:t>
          </a:r>
          <a:r>
            <a:rPr lang="ru-RU" sz="1400" b="0" dirty="0" smtClean="0">
              <a:solidFill>
                <a:schemeClr val="accent1">
                  <a:lumMod val="50000"/>
                </a:schemeClr>
              </a:solidFill>
              <a:effectLst/>
            </a:rPr>
            <a:t>«О внесение изменений в решение Собрания депутатов от 24.12.2024 №139 «О  </a:t>
          </a:r>
          <a:r>
            <a:rPr lang="ru-RU" sz="1400" b="0" dirty="0" smtClean="0">
              <a:solidFill>
                <a:schemeClr val="accent1">
                  <a:lumMod val="50000"/>
                </a:schemeClr>
              </a:solidFill>
              <a:effectLst/>
            </a:rPr>
            <a:t>бюджете Гуково-Гнилушевского сельского поселения сельского поселения Краcносулинского района на 20</a:t>
          </a:r>
          <a:r>
            <a:rPr lang="en-US" sz="1400" b="0" dirty="0" smtClean="0">
              <a:solidFill>
                <a:schemeClr val="accent1">
                  <a:lumMod val="50000"/>
                </a:schemeClr>
              </a:solidFill>
              <a:effectLst/>
            </a:rPr>
            <a:t>25</a:t>
          </a:r>
          <a:r>
            <a:rPr lang="ru-RU" sz="1400" b="0" dirty="0" smtClean="0">
              <a:solidFill>
                <a:schemeClr val="accent1">
                  <a:lumMod val="50000"/>
                </a:schemeClr>
              </a:solidFill>
              <a:effectLst/>
            </a:rPr>
            <a:t> год и на плановый период 202</a:t>
          </a:r>
          <a:r>
            <a:rPr lang="en-US" sz="1400" b="0" dirty="0" smtClean="0">
              <a:solidFill>
                <a:schemeClr val="accent1">
                  <a:lumMod val="50000"/>
                </a:schemeClr>
              </a:solidFill>
              <a:effectLst/>
            </a:rPr>
            <a:t>6</a:t>
          </a:r>
          <a:r>
            <a:rPr lang="ru-RU" sz="1400" b="0" dirty="0" smtClean="0">
              <a:solidFill>
                <a:schemeClr val="accent1">
                  <a:lumMod val="50000"/>
                </a:schemeClr>
              </a:solidFill>
              <a:effectLst/>
            </a:rPr>
            <a:t> и 202</a:t>
          </a:r>
          <a:r>
            <a:rPr lang="en-US" sz="1400" b="0" dirty="0" smtClean="0">
              <a:solidFill>
                <a:schemeClr val="accent1">
                  <a:lumMod val="50000"/>
                </a:schemeClr>
              </a:solidFill>
              <a:effectLst/>
            </a:rPr>
            <a:t>7</a:t>
          </a:r>
          <a:r>
            <a:rPr lang="ru-RU" sz="1400" b="0" dirty="0" smtClean="0">
              <a:solidFill>
                <a:schemeClr val="accent1">
                  <a:lumMod val="50000"/>
                </a:schemeClr>
              </a:solidFill>
              <a:effectLst/>
            </a:rPr>
            <a:t> годов».</a:t>
          </a:r>
          <a:endParaRPr lang="ru-RU" sz="1400" b="0" dirty="0">
            <a:solidFill>
              <a:schemeClr val="accent1">
                <a:lumMod val="50000"/>
              </a:schemeClr>
            </a:solidFill>
          </a:endParaRPr>
        </a:p>
      </dgm:t>
    </dgm:pt>
    <dgm:pt modelId="{64240768-7BAD-4F6B-8D33-7013C05B6B16}" type="parTrans" cxnId="{CA8F6EC8-04CE-4050-9646-593D45D6A568}">
      <dgm:prSet/>
      <dgm:spPr/>
      <dgm:t>
        <a:bodyPr/>
        <a:lstStyle/>
        <a:p>
          <a:endParaRPr lang="ru-RU"/>
        </a:p>
      </dgm:t>
    </dgm:pt>
    <dgm:pt modelId="{9813615C-2C4E-448E-B14E-4E48DA33F55C}" type="sibTrans" cxnId="{CA8F6EC8-04CE-4050-9646-593D45D6A568}">
      <dgm:prSet/>
      <dgm:spPr/>
      <dgm:t>
        <a:bodyPr/>
        <a:lstStyle/>
        <a:p>
          <a:endParaRPr lang="ru-RU"/>
        </a:p>
      </dgm:t>
    </dgm:pt>
    <dgm:pt modelId="{B63B7AB0-EFD9-4747-804F-11E0D1A238AB}">
      <dgm:prSet phldrT="[Текст]"/>
      <dgm:spPr/>
      <dgm:t>
        <a:bodyPr/>
        <a:lstStyle/>
        <a:p>
          <a:endParaRPr lang="ru-RU" dirty="0"/>
        </a:p>
      </dgm:t>
    </dgm:pt>
    <dgm:pt modelId="{005B1632-E9E4-49F8-AA01-06097728FDEF}" type="parTrans" cxnId="{7FB3B245-5E43-4C94-962D-D90BE375FBD0}">
      <dgm:prSet/>
      <dgm:spPr/>
      <dgm:t>
        <a:bodyPr/>
        <a:lstStyle/>
        <a:p>
          <a:endParaRPr lang="ru-RU"/>
        </a:p>
      </dgm:t>
    </dgm:pt>
    <dgm:pt modelId="{CAAA2835-BA33-47A2-8B81-E80051FE8171}" type="sibTrans" cxnId="{7FB3B245-5E43-4C94-962D-D90BE375FBD0}">
      <dgm:prSet/>
      <dgm:spPr/>
      <dgm:t>
        <a:bodyPr/>
        <a:lstStyle/>
        <a:p>
          <a:endParaRPr lang="ru-RU"/>
        </a:p>
      </dgm:t>
    </dgm:pt>
    <dgm:pt modelId="{F9BEAF1B-6072-41BF-B589-489452EC9EBE}">
      <dgm:prSet custT="1"/>
      <dgm:spPr>
        <a:solidFill>
          <a:schemeClr val="accent6">
            <a:lumMod val="60000"/>
            <a:lumOff val="40000"/>
          </a:schemeClr>
        </a:solidFill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pPr algn="just"/>
          <a:r>
            <a:rPr lang="ru-RU" sz="1400" b="0" dirty="0" smtClean="0">
              <a:solidFill>
                <a:srgbClr val="002060"/>
              </a:solidFill>
              <a:effectLst/>
            </a:rPr>
            <a:t>Учтены расходы на повышение расходов на заработную плату низкооплачиваемых работников, в связи с её доведением до минимального размера оплаты труда, в соответствии с принятым Федеральным законом от 19.12.2016 № 460 –ФЗ «О внесении изменения в статью 1 Федерального закона "О минимальном размере оплаты труда".</a:t>
          </a:r>
          <a:endParaRPr lang="ru-RU" sz="1400" b="0" dirty="0">
            <a:solidFill>
              <a:srgbClr val="002060"/>
            </a:solidFill>
            <a:effectLst/>
          </a:endParaRPr>
        </a:p>
      </dgm:t>
    </dgm:pt>
    <dgm:pt modelId="{20EBA038-EEC4-4A24-A77D-191A84DA7391}" type="parTrans" cxnId="{FB604CB0-A4BD-4D1D-9B20-70ECFB035718}">
      <dgm:prSet/>
      <dgm:spPr/>
      <dgm:t>
        <a:bodyPr/>
        <a:lstStyle/>
        <a:p>
          <a:endParaRPr lang="ru-RU"/>
        </a:p>
      </dgm:t>
    </dgm:pt>
    <dgm:pt modelId="{A2F3AE28-B2A1-4737-AEB7-A4A2BF640325}" type="sibTrans" cxnId="{FB604CB0-A4BD-4D1D-9B20-70ECFB035718}">
      <dgm:prSet/>
      <dgm:spPr/>
      <dgm:t>
        <a:bodyPr/>
        <a:lstStyle/>
        <a:p>
          <a:endParaRPr lang="ru-RU"/>
        </a:p>
      </dgm:t>
    </dgm:pt>
    <dgm:pt modelId="{2CF139DF-F919-44B9-BE84-94047FBAA6FD}">
      <dgm:prSet custT="1"/>
      <dgm:spPr>
        <a:solidFill>
          <a:schemeClr val="accent2">
            <a:lumMod val="75000"/>
          </a:schemeClr>
        </a:solidFill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endParaRPr lang="ru-RU" sz="1400" b="0" dirty="0">
            <a:solidFill>
              <a:srgbClr val="860000"/>
            </a:solidFill>
            <a:effectLst/>
          </a:endParaRPr>
        </a:p>
      </dgm:t>
    </dgm:pt>
    <dgm:pt modelId="{7FA46836-32CD-481C-9DD8-178272ACAB2F}" type="parTrans" cxnId="{3F8D8FC4-E1C6-4028-B32B-7368241F806B}">
      <dgm:prSet/>
      <dgm:spPr/>
      <dgm:t>
        <a:bodyPr/>
        <a:lstStyle/>
        <a:p>
          <a:endParaRPr lang="ru-RU"/>
        </a:p>
      </dgm:t>
    </dgm:pt>
    <dgm:pt modelId="{4D840EEA-F1E5-46C9-B4F0-08E7D9FC668B}" type="sibTrans" cxnId="{3F8D8FC4-E1C6-4028-B32B-7368241F806B}">
      <dgm:prSet/>
      <dgm:spPr/>
      <dgm:t>
        <a:bodyPr/>
        <a:lstStyle/>
        <a:p>
          <a:endParaRPr lang="ru-RU"/>
        </a:p>
      </dgm:t>
    </dgm:pt>
    <dgm:pt modelId="{4FECE606-D708-4F5A-B67E-A62D1DD5E5BA}">
      <dgm:prSet custT="1"/>
      <dgm:spPr>
        <a:solidFill>
          <a:srgbClr val="FFFF66"/>
        </a:solidFill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pPr algn="just"/>
          <a:r>
            <a:rPr lang="ru-RU" sz="1400" b="0" dirty="0" smtClean="0">
              <a:solidFill>
                <a:srgbClr val="006000"/>
              </a:solidFill>
              <a:effectLst/>
            </a:rPr>
            <a:t>В связи с необходимостью достижения с 1 января 202</a:t>
          </a:r>
          <a:r>
            <a:rPr lang="en-US" sz="1400" b="0" dirty="0" smtClean="0">
              <a:solidFill>
                <a:srgbClr val="006000"/>
              </a:solidFill>
              <a:effectLst/>
            </a:rPr>
            <a:t>5</a:t>
          </a:r>
          <a:r>
            <a:rPr lang="ru-RU" sz="1400" b="0" dirty="0" smtClean="0">
              <a:solidFill>
                <a:srgbClr val="006000"/>
              </a:solidFill>
              <a:effectLst/>
            </a:rPr>
            <a:t> года целевых показателей, установленных в указах Президента Российской Федерации, дополнительные средства для повышения заработной платы отдельных категорий работников социальной сферы в 202</a:t>
          </a:r>
          <a:r>
            <a:rPr lang="en-US" sz="1400" b="0" dirty="0" smtClean="0">
              <a:solidFill>
                <a:srgbClr val="006000"/>
              </a:solidFill>
              <a:effectLst/>
            </a:rPr>
            <a:t>5</a:t>
          </a:r>
          <a:r>
            <a:rPr lang="ru-RU" sz="1400" b="0" dirty="0" smtClean="0">
              <a:solidFill>
                <a:srgbClr val="006000"/>
              </a:solidFill>
              <a:effectLst/>
            </a:rPr>
            <a:t>-202</a:t>
          </a:r>
          <a:r>
            <a:rPr lang="en-US" sz="1400" b="0" dirty="0" smtClean="0">
              <a:solidFill>
                <a:srgbClr val="006000"/>
              </a:solidFill>
              <a:effectLst/>
            </a:rPr>
            <a:t>7</a:t>
          </a:r>
          <a:r>
            <a:rPr lang="ru-RU" sz="1400" b="0" dirty="0" smtClean="0">
              <a:solidFill>
                <a:srgbClr val="006000"/>
              </a:solidFill>
              <a:effectLst/>
            </a:rPr>
            <a:t> годах предусмотрены в  полном объеме от необходимых средств в составе расходов средств бюджета поселения на фонд оплаты труда.</a:t>
          </a:r>
          <a:endParaRPr lang="ru-RU" sz="1400" b="0" dirty="0">
            <a:solidFill>
              <a:srgbClr val="006000"/>
            </a:solidFill>
            <a:effectLst/>
          </a:endParaRPr>
        </a:p>
      </dgm:t>
    </dgm:pt>
    <dgm:pt modelId="{C6D9F5B6-D4AE-4798-8F03-C001D5E80900}" type="parTrans" cxnId="{CD9D02C8-65F2-4A5E-8624-D41A092E6102}">
      <dgm:prSet/>
      <dgm:spPr/>
      <dgm:t>
        <a:bodyPr/>
        <a:lstStyle/>
        <a:p>
          <a:endParaRPr lang="ru-RU"/>
        </a:p>
      </dgm:t>
    </dgm:pt>
    <dgm:pt modelId="{F03356EF-19E4-4782-AD19-48467A0FBE2B}" type="sibTrans" cxnId="{CD9D02C8-65F2-4A5E-8624-D41A092E6102}">
      <dgm:prSet/>
      <dgm:spPr/>
      <dgm:t>
        <a:bodyPr/>
        <a:lstStyle/>
        <a:p>
          <a:endParaRPr lang="ru-RU"/>
        </a:p>
      </dgm:t>
    </dgm:pt>
    <dgm:pt modelId="{1DC32C2F-E681-4023-903C-30959094462E}" type="pres">
      <dgm:prSet presAssocID="{B7CB83DA-DE11-4100-94FF-F93363731E7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46E746A-A592-45EC-989C-9E606509C09B}" type="pres">
      <dgm:prSet presAssocID="{BB335E99-AD83-45AC-915B-6D328AD0D969}" presName="parentText" presStyleLbl="node1" presStyleIdx="0" presStyleCnt="4" custLinFactY="-21286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0AAF0A-46B3-4D16-A4B0-A6287A6993F5}" type="pres">
      <dgm:prSet presAssocID="{BB335E99-AD83-45AC-915B-6D328AD0D969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8AA736-25BB-409A-9C07-2EF9473057DB}" type="pres">
      <dgm:prSet presAssocID="{F9BEAF1B-6072-41BF-B589-489452EC9EBE}" presName="parentText" presStyleLbl="node1" presStyleIdx="1" presStyleCnt="4" custScaleY="235123" custLinFactY="-8718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F4EBD9-63A8-4860-A0AF-605918DE68DB}" type="pres">
      <dgm:prSet presAssocID="{A2F3AE28-B2A1-4737-AEB7-A4A2BF640325}" presName="spacer" presStyleCnt="0"/>
      <dgm:spPr/>
    </dgm:pt>
    <dgm:pt modelId="{F10A5426-BA65-42E1-AD89-6DA88BCA9654}" type="pres">
      <dgm:prSet presAssocID="{2CF139DF-F919-44B9-BE84-94047FBAA6FD}" presName="parentText" presStyleLbl="node1" presStyleIdx="2" presStyleCnt="4" custFlipVert="1" custScaleY="5899" custLinFactY="-1699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AAC633-8CAA-434D-BD4E-2DD9837024FF}" type="pres">
      <dgm:prSet presAssocID="{4D840EEA-F1E5-46C9-B4F0-08E7D9FC668B}" presName="spacer" presStyleCnt="0"/>
      <dgm:spPr/>
    </dgm:pt>
    <dgm:pt modelId="{3142BDDC-A5E9-4E17-A911-2C2081372108}" type="pres">
      <dgm:prSet presAssocID="{4FECE606-D708-4F5A-B67E-A62D1DD5E5BA}" presName="parentText" presStyleLbl="node1" presStyleIdx="3" presStyleCnt="4" custLinFactY="706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D9D02C8-65F2-4A5E-8624-D41A092E6102}" srcId="{B7CB83DA-DE11-4100-94FF-F93363731E74}" destId="{4FECE606-D708-4F5A-B67E-A62D1DD5E5BA}" srcOrd="3" destOrd="0" parTransId="{C6D9F5B6-D4AE-4798-8F03-C001D5E80900}" sibTransId="{F03356EF-19E4-4782-AD19-48467A0FBE2B}"/>
    <dgm:cxn modelId="{0A789577-3EF7-4D24-B7D2-3F94E7CEBC67}" type="presOf" srcId="{B63B7AB0-EFD9-4747-804F-11E0D1A238AB}" destId="{BF0AAF0A-46B3-4D16-A4B0-A6287A6993F5}" srcOrd="0" destOrd="0" presId="urn:microsoft.com/office/officeart/2005/8/layout/vList2"/>
    <dgm:cxn modelId="{D8C48207-4168-475A-8AB3-D2A6D1219FB3}" type="presOf" srcId="{B7CB83DA-DE11-4100-94FF-F93363731E74}" destId="{1DC32C2F-E681-4023-903C-30959094462E}" srcOrd="0" destOrd="0" presId="urn:microsoft.com/office/officeart/2005/8/layout/vList2"/>
    <dgm:cxn modelId="{CA8F6EC8-04CE-4050-9646-593D45D6A568}" srcId="{B7CB83DA-DE11-4100-94FF-F93363731E74}" destId="{BB335E99-AD83-45AC-915B-6D328AD0D969}" srcOrd="0" destOrd="0" parTransId="{64240768-7BAD-4F6B-8D33-7013C05B6B16}" sibTransId="{9813615C-2C4E-448E-B14E-4E48DA33F55C}"/>
    <dgm:cxn modelId="{3F8D8FC4-E1C6-4028-B32B-7368241F806B}" srcId="{B7CB83DA-DE11-4100-94FF-F93363731E74}" destId="{2CF139DF-F919-44B9-BE84-94047FBAA6FD}" srcOrd="2" destOrd="0" parTransId="{7FA46836-32CD-481C-9DD8-178272ACAB2F}" sibTransId="{4D840EEA-F1E5-46C9-B4F0-08E7D9FC668B}"/>
    <dgm:cxn modelId="{7FB3B245-5E43-4C94-962D-D90BE375FBD0}" srcId="{BB335E99-AD83-45AC-915B-6D328AD0D969}" destId="{B63B7AB0-EFD9-4747-804F-11E0D1A238AB}" srcOrd="0" destOrd="0" parTransId="{005B1632-E9E4-49F8-AA01-06097728FDEF}" sibTransId="{CAAA2835-BA33-47A2-8B81-E80051FE8171}"/>
    <dgm:cxn modelId="{EF4F087F-D82F-4780-A4F8-B4342927D36B}" type="presOf" srcId="{2CF139DF-F919-44B9-BE84-94047FBAA6FD}" destId="{F10A5426-BA65-42E1-AD89-6DA88BCA9654}" srcOrd="0" destOrd="0" presId="urn:microsoft.com/office/officeart/2005/8/layout/vList2"/>
    <dgm:cxn modelId="{3F08727C-CC5B-495C-8CA5-79959CC60F85}" type="presOf" srcId="{4FECE606-D708-4F5A-B67E-A62D1DD5E5BA}" destId="{3142BDDC-A5E9-4E17-A911-2C2081372108}" srcOrd="0" destOrd="0" presId="urn:microsoft.com/office/officeart/2005/8/layout/vList2"/>
    <dgm:cxn modelId="{D70650D4-5AD0-4806-BE4E-867E8AE42A58}" type="presOf" srcId="{BB335E99-AD83-45AC-915B-6D328AD0D969}" destId="{146E746A-A592-45EC-989C-9E606509C09B}" srcOrd="0" destOrd="0" presId="urn:microsoft.com/office/officeart/2005/8/layout/vList2"/>
    <dgm:cxn modelId="{FB604CB0-A4BD-4D1D-9B20-70ECFB035718}" srcId="{B7CB83DA-DE11-4100-94FF-F93363731E74}" destId="{F9BEAF1B-6072-41BF-B589-489452EC9EBE}" srcOrd="1" destOrd="0" parTransId="{20EBA038-EEC4-4A24-A77D-191A84DA7391}" sibTransId="{A2F3AE28-B2A1-4737-AEB7-A4A2BF640325}"/>
    <dgm:cxn modelId="{764B2A79-15F9-4FE8-B421-E1AF76AA5A17}" type="presOf" srcId="{F9BEAF1B-6072-41BF-B589-489452EC9EBE}" destId="{838AA736-25BB-409A-9C07-2EF9473057DB}" srcOrd="0" destOrd="0" presId="urn:microsoft.com/office/officeart/2005/8/layout/vList2"/>
    <dgm:cxn modelId="{476607B7-C16F-40D9-9F7E-399645CEF368}" type="presParOf" srcId="{1DC32C2F-E681-4023-903C-30959094462E}" destId="{146E746A-A592-45EC-989C-9E606509C09B}" srcOrd="0" destOrd="0" presId="urn:microsoft.com/office/officeart/2005/8/layout/vList2"/>
    <dgm:cxn modelId="{252828E0-F623-4620-A820-81AA059683B1}" type="presParOf" srcId="{1DC32C2F-E681-4023-903C-30959094462E}" destId="{BF0AAF0A-46B3-4D16-A4B0-A6287A6993F5}" srcOrd="1" destOrd="0" presId="urn:microsoft.com/office/officeart/2005/8/layout/vList2"/>
    <dgm:cxn modelId="{52EF305F-0759-4C13-AD09-BDD4F37E7715}" type="presParOf" srcId="{1DC32C2F-E681-4023-903C-30959094462E}" destId="{838AA736-25BB-409A-9C07-2EF9473057DB}" srcOrd="2" destOrd="0" presId="urn:microsoft.com/office/officeart/2005/8/layout/vList2"/>
    <dgm:cxn modelId="{53E1B016-42C8-4A7F-A2E0-2F7B7E8E5B0B}" type="presParOf" srcId="{1DC32C2F-E681-4023-903C-30959094462E}" destId="{EDF4EBD9-63A8-4860-A0AF-605918DE68DB}" srcOrd="3" destOrd="0" presId="urn:microsoft.com/office/officeart/2005/8/layout/vList2"/>
    <dgm:cxn modelId="{B14BADDF-3A66-4631-8C69-6E0DEF1FB597}" type="presParOf" srcId="{1DC32C2F-E681-4023-903C-30959094462E}" destId="{F10A5426-BA65-42E1-AD89-6DA88BCA9654}" srcOrd="4" destOrd="0" presId="urn:microsoft.com/office/officeart/2005/8/layout/vList2"/>
    <dgm:cxn modelId="{F9F76E74-C60F-4768-B113-DB5D28C9F1D9}" type="presParOf" srcId="{1DC32C2F-E681-4023-903C-30959094462E}" destId="{34AAC633-8CAA-434D-BD4E-2DD9837024FF}" srcOrd="5" destOrd="0" presId="urn:microsoft.com/office/officeart/2005/8/layout/vList2"/>
    <dgm:cxn modelId="{F447FB40-2814-4C9D-B5AD-0060E27B6071}" type="presParOf" srcId="{1DC32C2F-E681-4023-903C-30959094462E}" destId="{3142BDDC-A5E9-4E17-A911-2C2081372108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7E2DEAC-8C58-4F61-AEDF-73EBF788B3D2}" type="doc">
      <dgm:prSet loTypeId="urn:microsoft.com/office/officeart/2005/8/layout/hierarchy3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6A49F2A-A0FB-46AA-A693-79F7B1228894}">
      <dgm:prSet/>
      <dgm:spPr>
        <a:solidFill>
          <a:srgbClr val="FFC000">
            <a:alpha val="90000"/>
          </a:srgbClr>
        </a:solidFill>
        <a:ln>
          <a:solidFill>
            <a:srgbClr val="00B0F0"/>
          </a:solidFill>
        </a:ln>
      </dgm:spPr>
      <dgm:t>
        <a:bodyPr/>
        <a:lstStyle/>
        <a:p>
          <a:r>
            <a:rPr lang="ru-RU" b="1" i="1" cap="none" dirty="0" smtClean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Arial"/>
            </a:rPr>
            <a:t>Муниципальные программы  Гуково-Гнилушевского сельского поселения в бюджете поселения</a:t>
          </a:r>
          <a:endParaRPr lang="en-US" dirty="0" smtClean="0">
            <a:solidFill>
              <a:schemeClr val="tx1">
                <a:lumMod val="85000"/>
                <a:lumOff val="15000"/>
              </a:schemeClr>
            </a:solidFill>
          </a:endParaRPr>
        </a:p>
        <a:p>
          <a:endParaRPr lang="en-US" dirty="0" smtClean="0">
            <a:solidFill>
              <a:schemeClr val="tx1">
                <a:lumMod val="85000"/>
                <a:lumOff val="15000"/>
              </a:schemeClr>
            </a:solidFill>
          </a:endParaRPr>
        </a:p>
        <a:p>
          <a:r>
            <a:rPr lang="ru-RU" dirty="0" smtClean="0">
              <a:solidFill>
                <a:schemeClr val="tx1">
                  <a:lumMod val="85000"/>
                  <a:lumOff val="15000"/>
                </a:schemeClr>
              </a:solidFill>
            </a:rPr>
            <a:t>В соответствии с решением  от 6 августа 2007 года № 13 «Об утверждении Положения о бюджетном процессе в муниципальном образовании «Гуково-Гнилушевское сельское поселение» проект бюджета составлен на основе муниципальных программ Гуково-Гнилушевского сельского поселения.</a:t>
          </a:r>
        </a:p>
        <a:p>
          <a:r>
            <a:rPr lang="ru-RU" dirty="0" smtClean="0">
              <a:solidFill>
                <a:schemeClr val="tx1">
                  <a:lumMod val="85000"/>
                  <a:lumOff val="15000"/>
                </a:schemeClr>
              </a:solidFill>
            </a:rPr>
            <a:t>Приоритетное место в бюджете по-прежнему занимают «социальные» муниципальные программы. Также муниципальные программы направлены на развитие безопасности поселения и благоустройства.</a:t>
          </a:r>
        </a:p>
        <a:p>
          <a:r>
            <a:rPr lang="ru-RU" dirty="0" smtClean="0">
              <a:solidFill>
                <a:schemeClr val="tx1">
                  <a:lumMod val="85000"/>
                  <a:lumOff val="15000"/>
                </a:schemeClr>
              </a:solidFill>
            </a:rPr>
            <a:t>На реализацию 7 муниципальных программ Гуково-Гнилушевского сельского поселения в 20</a:t>
          </a:r>
          <a:r>
            <a:rPr lang="en-US" dirty="0" smtClean="0">
              <a:solidFill>
                <a:schemeClr val="tx1">
                  <a:lumMod val="85000"/>
                  <a:lumOff val="15000"/>
                </a:schemeClr>
              </a:solidFill>
            </a:rPr>
            <a:t>25</a:t>
          </a:r>
          <a:r>
            <a:rPr lang="ru-RU" dirty="0" smtClean="0">
              <a:solidFill>
                <a:schemeClr val="tx1">
                  <a:lumMod val="85000"/>
                  <a:lumOff val="15000"/>
                </a:schemeClr>
              </a:solidFill>
            </a:rPr>
            <a:t> году предусмотрено </a:t>
          </a:r>
          <a:r>
            <a:rPr lang="en-US" dirty="0" smtClean="0">
              <a:solidFill>
                <a:schemeClr val="tx1">
                  <a:lumMod val="85000"/>
                  <a:lumOff val="15000"/>
                </a:schemeClr>
              </a:solidFill>
            </a:rPr>
            <a:t>15015.7</a:t>
          </a:r>
          <a:r>
            <a:rPr lang="ru-RU" dirty="0" smtClean="0">
              <a:solidFill>
                <a:schemeClr val="tx1">
                  <a:lumMod val="85000"/>
                  <a:lumOff val="15000"/>
                </a:schemeClr>
              </a:solidFill>
            </a:rPr>
            <a:t>тыс</a:t>
          </a:r>
          <a:r>
            <a:rPr lang="ru-RU" dirty="0" smtClean="0">
              <a:solidFill>
                <a:schemeClr val="tx1">
                  <a:lumMod val="85000"/>
                  <a:lumOff val="15000"/>
                </a:schemeClr>
              </a:solidFill>
            </a:rPr>
            <a:t>. рублей, в 20</a:t>
          </a:r>
          <a:r>
            <a:rPr lang="en-US" dirty="0" smtClean="0">
              <a:solidFill>
                <a:schemeClr val="tx1">
                  <a:lumMod val="85000"/>
                  <a:lumOff val="15000"/>
                </a:schemeClr>
              </a:solidFill>
            </a:rPr>
            <a:t>26</a:t>
          </a:r>
          <a:r>
            <a:rPr lang="ru-RU" dirty="0" smtClean="0">
              <a:solidFill>
                <a:schemeClr val="tx1">
                  <a:lumMod val="85000"/>
                  <a:lumOff val="15000"/>
                </a:schemeClr>
              </a:solidFill>
            </a:rPr>
            <a:t> году – </a:t>
          </a:r>
          <a:r>
            <a:rPr lang="en-US" dirty="0" smtClean="0">
              <a:solidFill>
                <a:schemeClr val="tx1">
                  <a:lumMod val="85000"/>
                  <a:lumOff val="15000"/>
                </a:schemeClr>
              </a:solidFill>
            </a:rPr>
            <a:t>13008</a:t>
          </a:r>
          <a:r>
            <a:rPr lang="ru-RU" dirty="0" smtClean="0">
              <a:solidFill>
                <a:schemeClr val="tx1">
                  <a:lumMod val="85000"/>
                  <a:lumOff val="15000"/>
                </a:schemeClr>
              </a:solidFill>
            </a:rPr>
            <a:t>,</a:t>
          </a:r>
          <a:r>
            <a:rPr lang="en-US" dirty="0" smtClean="0">
              <a:solidFill>
                <a:schemeClr val="tx1">
                  <a:lumMod val="85000"/>
                  <a:lumOff val="15000"/>
                </a:schemeClr>
              </a:solidFill>
            </a:rPr>
            <a:t>3</a:t>
          </a:r>
          <a:r>
            <a:rPr lang="ru-RU" dirty="0" smtClean="0">
              <a:solidFill>
                <a:schemeClr val="tx1">
                  <a:lumMod val="85000"/>
                  <a:lumOff val="15000"/>
                </a:schemeClr>
              </a:solidFill>
            </a:rPr>
            <a:t> </a:t>
          </a:r>
          <a:r>
            <a:rPr lang="ru-RU" dirty="0" smtClean="0">
              <a:solidFill>
                <a:schemeClr val="tx1">
                  <a:lumMod val="85000"/>
                  <a:lumOff val="15000"/>
                </a:schemeClr>
              </a:solidFill>
            </a:rPr>
            <a:t>тыс. рублей и в 202</a:t>
          </a:r>
          <a:r>
            <a:rPr lang="en-US" dirty="0" smtClean="0">
              <a:solidFill>
                <a:schemeClr val="tx1">
                  <a:lumMod val="85000"/>
                  <a:lumOff val="15000"/>
                </a:schemeClr>
              </a:solidFill>
            </a:rPr>
            <a:t>7</a:t>
          </a:r>
          <a:r>
            <a:rPr lang="ru-RU" dirty="0" smtClean="0">
              <a:solidFill>
                <a:schemeClr val="tx1">
                  <a:lumMod val="85000"/>
                  <a:lumOff val="15000"/>
                </a:schemeClr>
              </a:solidFill>
            </a:rPr>
            <a:t> году – </a:t>
          </a:r>
          <a:r>
            <a:rPr lang="en-US" dirty="0" smtClean="0">
              <a:solidFill>
                <a:schemeClr val="tx1">
                  <a:lumMod val="85000"/>
                  <a:lumOff val="15000"/>
                </a:schemeClr>
              </a:solidFill>
            </a:rPr>
            <a:t>11822.8</a:t>
          </a:r>
          <a:r>
            <a:rPr lang="ru-RU" dirty="0" smtClean="0">
              <a:solidFill>
                <a:schemeClr val="tx1">
                  <a:lumMod val="85000"/>
                  <a:lumOff val="15000"/>
                </a:schemeClr>
              </a:solidFill>
            </a:rPr>
            <a:t> </a:t>
          </a:r>
          <a:r>
            <a:rPr lang="ru-RU" dirty="0" smtClean="0">
              <a:solidFill>
                <a:schemeClr val="tx1">
                  <a:lumMod val="85000"/>
                  <a:lumOff val="15000"/>
                </a:schemeClr>
              </a:solidFill>
            </a:rPr>
            <a:t>тыс. рублей. </a:t>
          </a:r>
          <a:endParaRPr lang="ru-RU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7A0A25F2-73B5-412D-A218-2DB3F29A6EC8}" type="parTrans" cxnId="{A776EE7C-A569-4F40-8537-27F44ED2A419}">
      <dgm:prSet/>
      <dgm:spPr/>
      <dgm:t>
        <a:bodyPr/>
        <a:lstStyle/>
        <a:p>
          <a:endParaRPr lang="ru-RU"/>
        </a:p>
      </dgm:t>
    </dgm:pt>
    <dgm:pt modelId="{CA63998C-B13D-496E-AE60-0D6977DEBBFC}" type="sibTrans" cxnId="{A776EE7C-A569-4F40-8537-27F44ED2A419}">
      <dgm:prSet/>
      <dgm:spPr/>
      <dgm:t>
        <a:bodyPr/>
        <a:lstStyle/>
        <a:p>
          <a:endParaRPr lang="ru-RU"/>
        </a:p>
      </dgm:t>
    </dgm:pt>
    <dgm:pt modelId="{8AF8A807-B0F8-4E5F-BF54-7E7F0C460E0D}" type="pres">
      <dgm:prSet presAssocID="{57E2DEAC-8C58-4F61-AEDF-73EBF788B3D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646B81C-AA54-40FF-AC05-BEC921B83253}" type="pres">
      <dgm:prSet presAssocID="{C6A49F2A-A0FB-46AA-A693-79F7B1228894}" presName="root" presStyleCnt="0"/>
      <dgm:spPr/>
    </dgm:pt>
    <dgm:pt modelId="{FF9D7083-0F06-408F-8884-C269A7A2AD69}" type="pres">
      <dgm:prSet presAssocID="{C6A49F2A-A0FB-46AA-A693-79F7B1228894}" presName="rootComposite" presStyleCnt="0"/>
      <dgm:spPr/>
    </dgm:pt>
    <dgm:pt modelId="{19DED179-2723-4F06-B18B-16F197879BCE}" type="pres">
      <dgm:prSet presAssocID="{C6A49F2A-A0FB-46AA-A693-79F7B1228894}" presName="rootText" presStyleLbl="node1" presStyleIdx="0" presStyleCnt="1" custScaleY="129148"/>
      <dgm:spPr/>
      <dgm:t>
        <a:bodyPr/>
        <a:lstStyle/>
        <a:p>
          <a:endParaRPr lang="ru-RU"/>
        </a:p>
      </dgm:t>
    </dgm:pt>
    <dgm:pt modelId="{7AA5D988-97E3-431D-BFFB-EDFD87284597}" type="pres">
      <dgm:prSet presAssocID="{C6A49F2A-A0FB-46AA-A693-79F7B1228894}" presName="rootConnector" presStyleLbl="node1" presStyleIdx="0" presStyleCnt="1"/>
      <dgm:spPr/>
      <dgm:t>
        <a:bodyPr/>
        <a:lstStyle/>
        <a:p>
          <a:endParaRPr lang="ru-RU"/>
        </a:p>
      </dgm:t>
    </dgm:pt>
    <dgm:pt modelId="{DA48C382-8FE9-4347-9C13-4712553B7A97}" type="pres">
      <dgm:prSet presAssocID="{C6A49F2A-A0FB-46AA-A693-79F7B1228894}" presName="childShape" presStyleCnt="0"/>
      <dgm:spPr/>
    </dgm:pt>
  </dgm:ptLst>
  <dgm:cxnLst>
    <dgm:cxn modelId="{4376ADCA-191C-4693-8E43-8BAC65812B39}" type="presOf" srcId="{C6A49F2A-A0FB-46AA-A693-79F7B1228894}" destId="{7AA5D988-97E3-431D-BFFB-EDFD87284597}" srcOrd="1" destOrd="0" presId="urn:microsoft.com/office/officeart/2005/8/layout/hierarchy3"/>
    <dgm:cxn modelId="{A776EE7C-A569-4F40-8537-27F44ED2A419}" srcId="{57E2DEAC-8C58-4F61-AEDF-73EBF788B3D2}" destId="{C6A49F2A-A0FB-46AA-A693-79F7B1228894}" srcOrd="0" destOrd="0" parTransId="{7A0A25F2-73B5-412D-A218-2DB3F29A6EC8}" sibTransId="{CA63998C-B13D-496E-AE60-0D6977DEBBFC}"/>
    <dgm:cxn modelId="{0EFDD303-2173-4F01-891A-574027F4060C}" type="presOf" srcId="{C6A49F2A-A0FB-46AA-A693-79F7B1228894}" destId="{19DED179-2723-4F06-B18B-16F197879BCE}" srcOrd="0" destOrd="0" presId="urn:microsoft.com/office/officeart/2005/8/layout/hierarchy3"/>
    <dgm:cxn modelId="{07D1FE2F-05A7-4703-8736-1E0F6E61C0F5}" type="presOf" srcId="{57E2DEAC-8C58-4F61-AEDF-73EBF788B3D2}" destId="{8AF8A807-B0F8-4E5F-BF54-7E7F0C460E0D}" srcOrd="0" destOrd="0" presId="urn:microsoft.com/office/officeart/2005/8/layout/hierarchy3"/>
    <dgm:cxn modelId="{2033FD1A-D80D-4BD9-8669-E27D6147D6A7}" type="presParOf" srcId="{8AF8A807-B0F8-4E5F-BF54-7E7F0C460E0D}" destId="{5646B81C-AA54-40FF-AC05-BEC921B83253}" srcOrd="0" destOrd="0" presId="urn:microsoft.com/office/officeart/2005/8/layout/hierarchy3"/>
    <dgm:cxn modelId="{22DE8167-F844-40AA-9D64-D5D7CDD4C555}" type="presParOf" srcId="{5646B81C-AA54-40FF-AC05-BEC921B83253}" destId="{FF9D7083-0F06-408F-8884-C269A7A2AD69}" srcOrd="0" destOrd="0" presId="urn:microsoft.com/office/officeart/2005/8/layout/hierarchy3"/>
    <dgm:cxn modelId="{D7227B3F-5A28-4D1F-9A30-37BC8C3DD31D}" type="presParOf" srcId="{FF9D7083-0F06-408F-8884-C269A7A2AD69}" destId="{19DED179-2723-4F06-B18B-16F197879BCE}" srcOrd="0" destOrd="0" presId="urn:microsoft.com/office/officeart/2005/8/layout/hierarchy3"/>
    <dgm:cxn modelId="{8EFAA842-89D7-4D1A-9E4E-B6CD05511E97}" type="presParOf" srcId="{FF9D7083-0F06-408F-8884-C269A7A2AD69}" destId="{7AA5D988-97E3-431D-BFFB-EDFD87284597}" srcOrd="1" destOrd="0" presId="urn:microsoft.com/office/officeart/2005/8/layout/hierarchy3"/>
    <dgm:cxn modelId="{4E7281FC-D01F-45C1-AA48-71D5D2705349}" type="presParOf" srcId="{5646B81C-AA54-40FF-AC05-BEC921B83253}" destId="{DA48C382-8FE9-4347-9C13-4712553B7A97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4CA409-8185-4033-A1EB-DDBB2CFFEFFD}">
      <dsp:nvSpPr>
        <dsp:cNvPr id="0" name=""/>
        <dsp:cNvSpPr/>
      </dsp:nvSpPr>
      <dsp:spPr>
        <a:xfrm>
          <a:off x="0" y="9"/>
          <a:ext cx="4113738" cy="2468242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 w="15875" cap="flat" cmpd="sng" algn="ctr">
          <a:solidFill>
            <a:schemeClr val="bg2">
              <a:lumMod val="75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Прогноз социально-экономического развития Гуково-Гнилушевского сельского поселения на 20</a:t>
          </a:r>
          <a:r>
            <a:rPr lang="en-US" sz="1800" b="1" kern="1200" dirty="0" smtClean="0"/>
            <a:t>25</a:t>
          </a:r>
          <a:r>
            <a:rPr lang="ru-RU" sz="1800" b="1" kern="1200" dirty="0" smtClean="0"/>
            <a:t>-202</a:t>
          </a:r>
          <a:r>
            <a:rPr lang="en-US" sz="1800" b="1" kern="1200" dirty="0" smtClean="0"/>
            <a:t>7</a:t>
          </a:r>
          <a:r>
            <a:rPr lang="ru-RU" sz="1800" b="1" kern="1200" dirty="0" smtClean="0"/>
            <a:t> годы</a:t>
          </a:r>
        </a:p>
      </dsp:txBody>
      <dsp:txXfrm>
        <a:off x="0" y="9"/>
        <a:ext cx="4113738" cy="2468242"/>
      </dsp:txXfrm>
    </dsp:sp>
    <dsp:sp modelId="{43A8C9F2-CC0C-4B3C-A2D8-54831BE8DFC8}">
      <dsp:nvSpPr>
        <dsp:cNvPr id="0" name=""/>
        <dsp:cNvSpPr/>
      </dsp:nvSpPr>
      <dsp:spPr>
        <a:xfrm>
          <a:off x="4526166" y="26370"/>
          <a:ext cx="4113738" cy="2468242"/>
        </a:xfrm>
        <a:prstGeom prst="rect">
          <a:avLst/>
        </a:prstGeom>
        <a:solidFill>
          <a:schemeClr val="accent3"/>
        </a:solidFill>
        <a:ln w="15875" cap="flat" cmpd="sng" algn="ctr">
          <a:solidFill>
            <a:schemeClr val="bg2">
              <a:lumMod val="75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Основные направления бюджетной и налоговой политики Гуково</a:t>
          </a:r>
          <a:r>
            <a:rPr lang="en-US" sz="1800" b="1" kern="1200" dirty="0" smtClean="0"/>
            <a:t>-</a:t>
          </a:r>
          <a:r>
            <a:rPr lang="ru-RU" sz="1800" b="1" kern="1200" dirty="0" smtClean="0"/>
            <a:t>Гнилушевского сельского поселения на 20</a:t>
          </a:r>
          <a:r>
            <a:rPr lang="en-US" sz="1800" b="1" kern="1200" dirty="0" smtClean="0"/>
            <a:t>25</a:t>
          </a:r>
          <a:r>
            <a:rPr lang="ru-RU" sz="1800" b="1" kern="1200" dirty="0" smtClean="0"/>
            <a:t> – 20</a:t>
          </a:r>
          <a:r>
            <a:rPr lang="en-US" sz="1800" b="1" kern="1200" dirty="0" smtClean="0"/>
            <a:t>27</a:t>
          </a:r>
          <a:r>
            <a:rPr lang="ru-RU" sz="1800" b="1" kern="1200" dirty="0" smtClean="0"/>
            <a:t> годы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4526166" y="26370"/>
        <a:ext cx="4113738" cy="2468242"/>
      </dsp:txXfrm>
    </dsp:sp>
    <dsp:sp modelId="{566A23FF-74D9-477B-9269-0EB77794B754}">
      <dsp:nvSpPr>
        <dsp:cNvPr id="0" name=""/>
        <dsp:cNvSpPr/>
      </dsp:nvSpPr>
      <dsp:spPr>
        <a:xfrm>
          <a:off x="2232264" y="2664296"/>
          <a:ext cx="4113738" cy="2468242"/>
        </a:xfrm>
        <a:prstGeom prst="rect">
          <a:avLst/>
        </a:prstGeom>
        <a:solidFill>
          <a:srgbClr val="FFFF66"/>
        </a:solidFill>
        <a:ln w="15875" cap="flat" cmpd="sng" algn="ctr">
          <a:solidFill>
            <a:schemeClr val="accent6">
              <a:shade val="75000"/>
              <a:satMod val="125000"/>
              <a:lumMod val="75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Муниципальные программы Гуково-Гнилушевского сельского поселения</a:t>
          </a:r>
          <a:endParaRPr lang="ru-RU" sz="1800" b="1" kern="1200" dirty="0"/>
        </a:p>
      </dsp:txBody>
      <dsp:txXfrm>
        <a:off x="2232264" y="2664296"/>
        <a:ext cx="4113738" cy="24682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B4AAAE-D3BB-4A73-966A-578BEE46F6EF}">
      <dsp:nvSpPr>
        <dsp:cNvPr id="0" name=""/>
        <dsp:cNvSpPr/>
      </dsp:nvSpPr>
      <dsp:spPr>
        <a:xfrm>
          <a:off x="0" y="3744415"/>
          <a:ext cx="7992887" cy="624934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bg2">
                  <a:lumMod val="25000"/>
                </a:schemeClr>
              </a:solidFill>
            </a:rPr>
            <a:t>стабильность налоговых и неналоговых условий</a:t>
          </a:r>
          <a:endParaRPr lang="ru-RU" sz="2000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30507" y="3774922"/>
        <a:ext cx="7931873" cy="563920"/>
      </dsp:txXfrm>
    </dsp:sp>
    <dsp:sp modelId="{2AE7AD76-11D8-4DEE-84F8-A79845059922}">
      <dsp:nvSpPr>
        <dsp:cNvPr id="0" name=""/>
        <dsp:cNvSpPr/>
      </dsp:nvSpPr>
      <dsp:spPr>
        <a:xfrm>
          <a:off x="0" y="4392491"/>
          <a:ext cx="7992887" cy="567301"/>
        </a:xfrm>
        <a:prstGeom prst="roundRect">
          <a:avLst/>
        </a:prstGeom>
        <a:solidFill>
          <a:schemeClr val="tx2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FFC000"/>
              </a:solidFill>
            </a:rPr>
            <a:t>инвестирование в человеческий капитал</a:t>
          </a:r>
          <a:endParaRPr lang="ru-RU" sz="2000" kern="1200" dirty="0">
            <a:solidFill>
              <a:srgbClr val="FFC000"/>
            </a:solidFill>
          </a:endParaRPr>
        </a:p>
      </dsp:txBody>
      <dsp:txXfrm>
        <a:off x="27693" y="4420184"/>
        <a:ext cx="7937501" cy="511915"/>
      </dsp:txXfrm>
    </dsp:sp>
    <dsp:sp modelId="{6DE4F773-229D-4AA3-859B-F9002E161D51}">
      <dsp:nvSpPr>
        <dsp:cNvPr id="0" name=""/>
        <dsp:cNvSpPr/>
      </dsp:nvSpPr>
      <dsp:spPr>
        <a:xfrm>
          <a:off x="0" y="0"/>
          <a:ext cx="7992887" cy="6638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наполняемость бюджета собственными доходами</a:t>
          </a:r>
          <a:endParaRPr lang="ru-RU" sz="2000" kern="1200" dirty="0"/>
        </a:p>
      </dsp:txBody>
      <dsp:txXfrm>
        <a:off x="32405" y="32405"/>
        <a:ext cx="7928077" cy="599018"/>
      </dsp:txXfrm>
    </dsp:sp>
    <dsp:sp modelId="{80F5B991-6CBB-4EB5-BA23-960AFF509290}">
      <dsp:nvSpPr>
        <dsp:cNvPr id="0" name=""/>
        <dsp:cNvSpPr/>
      </dsp:nvSpPr>
      <dsp:spPr>
        <a:xfrm>
          <a:off x="0" y="528555"/>
          <a:ext cx="7992887" cy="595487"/>
        </a:xfrm>
        <a:prstGeom prst="roundRect">
          <a:avLst/>
        </a:prstGeom>
        <a:solidFill>
          <a:srgbClr val="FFCC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2060"/>
              </a:solidFill>
            </a:rPr>
            <a:t>эффективное управление расходами</a:t>
          </a:r>
          <a:endParaRPr lang="ru-RU" sz="2000" kern="1200" dirty="0">
            <a:solidFill>
              <a:srgbClr val="002060"/>
            </a:solidFill>
          </a:endParaRPr>
        </a:p>
      </dsp:txBody>
      <dsp:txXfrm>
        <a:off x="29069" y="557624"/>
        <a:ext cx="7934749" cy="537349"/>
      </dsp:txXfrm>
    </dsp:sp>
    <dsp:sp modelId="{C3F5D158-A550-4D4B-B5F3-83184194564B}">
      <dsp:nvSpPr>
        <dsp:cNvPr id="0" name=""/>
        <dsp:cNvSpPr/>
      </dsp:nvSpPr>
      <dsp:spPr>
        <a:xfrm>
          <a:off x="0" y="2444305"/>
          <a:ext cx="7992887" cy="643903"/>
        </a:xfrm>
        <a:prstGeom prst="roundRect">
          <a:avLst/>
        </a:prstGeom>
        <a:solidFill>
          <a:srgbClr val="00B0F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accent3">
                  <a:lumMod val="20000"/>
                  <a:lumOff val="80000"/>
                </a:schemeClr>
              </a:solidFill>
            </a:rPr>
            <a:t>предсказуемость и устойчивость бюджетной системы</a:t>
          </a:r>
          <a:endParaRPr lang="ru-RU" sz="2000" kern="1200" dirty="0">
            <a:solidFill>
              <a:schemeClr val="accent3">
                <a:lumMod val="20000"/>
                <a:lumOff val="80000"/>
              </a:schemeClr>
            </a:solidFill>
          </a:endParaRPr>
        </a:p>
      </dsp:txBody>
      <dsp:txXfrm>
        <a:off x="31433" y="2475738"/>
        <a:ext cx="7930021" cy="581037"/>
      </dsp:txXfrm>
    </dsp:sp>
    <dsp:sp modelId="{BA36AF43-7A7C-4576-88BD-40FAFB4C3D1B}">
      <dsp:nvSpPr>
        <dsp:cNvPr id="0" name=""/>
        <dsp:cNvSpPr/>
      </dsp:nvSpPr>
      <dsp:spPr>
        <a:xfrm>
          <a:off x="0" y="3096343"/>
          <a:ext cx="7992887" cy="661200"/>
        </a:xfrm>
        <a:prstGeom prst="roundRect">
          <a:avLst/>
        </a:prstGeom>
        <a:solidFill>
          <a:schemeClr val="accent3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C00000"/>
              </a:solidFill>
            </a:rPr>
            <a:t>качественное и эффективное муниципальное управление</a:t>
          </a:r>
          <a:endParaRPr lang="ru-RU" sz="2000" kern="1200" dirty="0">
            <a:solidFill>
              <a:srgbClr val="C00000"/>
            </a:solidFill>
          </a:endParaRPr>
        </a:p>
      </dsp:txBody>
      <dsp:txXfrm>
        <a:off x="32277" y="3128620"/>
        <a:ext cx="7928333" cy="596646"/>
      </dsp:txXfrm>
    </dsp:sp>
    <dsp:sp modelId="{F05916F3-83EC-4DD6-A805-759854B92DCC}">
      <dsp:nvSpPr>
        <dsp:cNvPr id="0" name=""/>
        <dsp:cNvSpPr/>
      </dsp:nvSpPr>
      <dsp:spPr>
        <a:xfrm>
          <a:off x="0" y="1118018"/>
          <a:ext cx="7992887" cy="640839"/>
        </a:xfrm>
        <a:prstGeom prst="roundRect">
          <a:avLst/>
        </a:prstGeom>
        <a:solidFill>
          <a:srgbClr val="66FF33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00CC"/>
              </a:solidFill>
            </a:rPr>
            <a:t>проведение взвешенной долговой политики</a:t>
          </a:r>
          <a:endParaRPr lang="ru-RU" sz="2000" kern="1200" dirty="0">
            <a:solidFill>
              <a:srgbClr val="0000CC"/>
            </a:solidFill>
          </a:endParaRPr>
        </a:p>
      </dsp:txBody>
      <dsp:txXfrm>
        <a:off x="31283" y="1149301"/>
        <a:ext cx="7930321" cy="57827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6E746A-A592-45EC-989C-9E606509C09B}">
      <dsp:nvSpPr>
        <dsp:cNvPr id="0" name=""/>
        <dsp:cNvSpPr/>
      </dsp:nvSpPr>
      <dsp:spPr>
        <a:xfrm>
          <a:off x="0" y="0"/>
          <a:ext cx="8856983" cy="1155009"/>
        </a:xfrm>
        <a:prstGeom prst="roundRect">
          <a:avLst/>
        </a:prstGeom>
        <a:solidFill>
          <a:schemeClr val="accent3">
            <a:lumMod val="75000"/>
          </a:schemeClr>
        </a:solidFill>
        <a:ln w="15875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solidFill>
                <a:schemeClr val="accent1">
                  <a:lumMod val="50000"/>
                </a:schemeClr>
              </a:solidFill>
              <a:effectLst/>
            </a:rPr>
            <a:t>Исходными данными для расчета расходов на 202</a:t>
          </a:r>
          <a:r>
            <a:rPr lang="en-US" sz="1400" b="0" kern="1200" dirty="0" smtClean="0">
              <a:solidFill>
                <a:schemeClr val="accent1">
                  <a:lumMod val="50000"/>
                </a:schemeClr>
              </a:solidFill>
              <a:effectLst/>
            </a:rPr>
            <a:t>5</a:t>
          </a:r>
          <a:r>
            <a:rPr lang="ru-RU" sz="1400" b="0" kern="1200" dirty="0" smtClean="0">
              <a:solidFill>
                <a:schemeClr val="accent1">
                  <a:lumMod val="50000"/>
                </a:schemeClr>
              </a:solidFill>
              <a:effectLst/>
            </a:rPr>
            <a:t> и 202</a:t>
          </a:r>
          <a:r>
            <a:rPr lang="en-US" sz="1400" b="0" kern="1200" dirty="0" smtClean="0">
              <a:solidFill>
                <a:schemeClr val="accent1">
                  <a:lumMod val="50000"/>
                </a:schemeClr>
              </a:solidFill>
              <a:effectLst/>
            </a:rPr>
            <a:t>7</a:t>
          </a:r>
          <a:r>
            <a:rPr lang="ru-RU" sz="1400" b="0" kern="1200" dirty="0" smtClean="0">
              <a:solidFill>
                <a:schemeClr val="accent1">
                  <a:lumMod val="50000"/>
                </a:schemeClr>
              </a:solidFill>
              <a:effectLst/>
            </a:rPr>
            <a:t> годы приняты бюджетные ассигнования, утвержденные решением от </a:t>
          </a:r>
          <a:r>
            <a:rPr lang="en-US" sz="1400" b="0" kern="1200" dirty="0" smtClean="0">
              <a:solidFill>
                <a:schemeClr val="accent1">
                  <a:lumMod val="50000"/>
                </a:schemeClr>
              </a:solidFill>
              <a:effectLst/>
            </a:rPr>
            <a:t>20</a:t>
          </a:r>
          <a:r>
            <a:rPr lang="ru-RU" sz="1400" b="0" kern="1200" dirty="0" smtClean="0">
              <a:solidFill>
                <a:schemeClr val="accent1">
                  <a:lumMod val="50000"/>
                </a:schemeClr>
              </a:solidFill>
              <a:effectLst/>
            </a:rPr>
            <a:t>.</a:t>
          </a:r>
          <a:r>
            <a:rPr lang="en-US" sz="1400" b="0" kern="1200" dirty="0" smtClean="0">
              <a:solidFill>
                <a:schemeClr val="accent1">
                  <a:lumMod val="50000"/>
                </a:schemeClr>
              </a:solidFill>
              <a:effectLst/>
            </a:rPr>
            <a:t>0</a:t>
          </a:r>
          <a:r>
            <a:rPr lang="ru-RU" sz="1400" b="0" kern="1200" dirty="0" smtClean="0">
              <a:solidFill>
                <a:schemeClr val="accent1">
                  <a:lumMod val="50000"/>
                </a:schemeClr>
              </a:solidFill>
              <a:effectLst/>
            </a:rPr>
            <a:t>1.</a:t>
          </a:r>
          <a:r>
            <a:rPr lang="en-US" sz="1400" b="0" kern="1200" dirty="0" smtClean="0">
              <a:solidFill>
                <a:schemeClr val="accent1">
                  <a:lumMod val="50000"/>
                </a:schemeClr>
              </a:solidFill>
              <a:effectLst/>
            </a:rPr>
            <a:t>20</a:t>
          </a:r>
          <a:r>
            <a:rPr lang="ru-RU" sz="1400" b="0" kern="1200" dirty="0" smtClean="0">
              <a:solidFill>
                <a:schemeClr val="accent1">
                  <a:lumMod val="50000"/>
                </a:schemeClr>
              </a:solidFill>
              <a:effectLst/>
            </a:rPr>
            <a:t>2</a:t>
          </a:r>
          <a:r>
            <a:rPr lang="en-US" sz="1400" b="0" kern="1200" dirty="0" smtClean="0">
              <a:solidFill>
                <a:schemeClr val="accent1">
                  <a:lumMod val="50000"/>
                </a:schemeClr>
              </a:solidFill>
              <a:effectLst/>
            </a:rPr>
            <a:t>5</a:t>
          </a:r>
          <a:r>
            <a:rPr lang="ru-RU" sz="1400" b="0" kern="1200" dirty="0" smtClean="0">
              <a:solidFill>
                <a:schemeClr val="accent1">
                  <a:lumMod val="50000"/>
                </a:schemeClr>
              </a:solidFill>
              <a:effectLst/>
            </a:rPr>
            <a:t> </a:t>
          </a:r>
          <a:r>
            <a:rPr lang="ru-RU" sz="1400" b="0" kern="1200" dirty="0" smtClean="0">
              <a:solidFill>
                <a:schemeClr val="accent1">
                  <a:lumMod val="50000"/>
                </a:schemeClr>
              </a:solidFill>
              <a:effectLst/>
            </a:rPr>
            <a:t>№ </a:t>
          </a:r>
          <a:r>
            <a:rPr lang="en-US" sz="1400" b="0" kern="1200" dirty="0" smtClean="0">
              <a:solidFill>
                <a:schemeClr val="accent1">
                  <a:lumMod val="50000"/>
                </a:schemeClr>
              </a:solidFill>
              <a:effectLst/>
            </a:rPr>
            <a:t>140</a:t>
          </a:r>
          <a:r>
            <a:rPr lang="ru-RU" sz="1400" b="0" kern="1200" dirty="0" smtClean="0">
              <a:solidFill>
                <a:schemeClr val="accent1">
                  <a:lumMod val="50000"/>
                </a:schemeClr>
              </a:solidFill>
              <a:effectLst/>
            </a:rPr>
            <a:t> </a:t>
          </a:r>
          <a:r>
            <a:rPr lang="en-US" sz="1400" b="0" kern="1200" dirty="0" smtClean="0">
              <a:solidFill>
                <a:schemeClr val="accent1">
                  <a:lumMod val="50000"/>
                </a:schemeClr>
              </a:solidFill>
              <a:effectLst/>
            </a:rPr>
            <a:t> </a:t>
          </a:r>
          <a:r>
            <a:rPr lang="ru-RU" sz="1400" b="0" kern="1200" dirty="0" smtClean="0">
              <a:solidFill>
                <a:schemeClr val="accent1">
                  <a:lumMod val="50000"/>
                </a:schemeClr>
              </a:solidFill>
              <a:effectLst/>
            </a:rPr>
            <a:t>«О внесение изменений в решение Собрания депутатов от 24.12.2024 №139 «О  </a:t>
          </a:r>
          <a:r>
            <a:rPr lang="ru-RU" sz="1400" b="0" kern="1200" dirty="0" smtClean="0">
              <a:solidFill>
                <a:schemeClr val="accent1">
                  <a:lumMod val="50000"/>
                </a:schemeClr>
              </a:solidFill>
              <a:effectLst/>
            </a:rPr>
            <a:t>бюджете Гуково-Гнилушевского сельского поселения сельского поселения Краcносулинского района на 20</a:t>
          </a:r>
          <a:r>
            <a:rPr lang="en-US" sz="1400" b="0" kern="1200" dirty="0" smtClean="0">
              <a:solidFill>
                <a:schemeClr val="accent1">
                  <a:lumMod val="50000"/>
                </a:schemeClr>
              </a:solidFill>
              <a:effectLst/>
            </a:rPr>
            <a:t>25</a:t>
          </a:r>
          <a:r>
            <a:rPr lang="ru-RU" sz="1400" b="0" kern="1200" dirty="0" smtClean="0">
              <a:solidFill>
                <a:schemeClr val="accent1">
                  <a:lumMod val="50000"/>
                </a:schemeClr>
              </a:solidFill>
              <a:effectLst/>
            </a:rPr>
            <a:t> год и на плановый период 202</a:t>
          </a:r>
          <a:r>
            <a:rPr lang="en-US" sz="1400" b="0" kern="1200" dirty="0" smtClean="0">
              <a:solidFill>
                <a:schemeClr val="accent1">
                  <a:lumMod val="50000"/>
                </a:schemeClr>
              </a:solidFill>
              <a:effectLst/>
            </a:rPr>
            <a:t>6</a:t>
          </a:r>
          <a:r>
            <a:rPr lang="ru-RU" sz="1400" b="0" kern="1200" dirty="0" smtClean="0">
              <a:solidFill>
                <a:schemeClr val="accent1">
                  <a:lumMod val="50000"/>
                </a:schemeClr>
              </a:solidFill>
              <a:effectLst/>
            </a:rPr>
            <a:t> и 202</a:t>
          </a:r>
          <a:r>
            <a:rPr lang="en-US" sz="1400" b="0" kern="1200" dirty="0" smtClean="0">
              <a:solidFill>
                <a:schemeClr val="accent1">
                  <a:lumMod val="50000"/>
                </a:schemeClr>
              </a:solidFill>
              <a:effectLst/>
            </a:rPr>
            <a:t>7</a:t>
          </a:r>
          <a:r>
            <a:rPr lang="ru-RU" sz="1400" b="0" kern="1200" dirty="0" smtClean="0">
              <a:solidFill>
                <a:schemeClr val="accent1">
                  <a:lumMod val="50000"/>
                </a:schemeClr>
              </a:solidFill>
              <a:effectLst/>
            </a:rPr>
            <a:t> годов».</a:t>
          </a:r>
          <a:endParaRPr lang="ru-RU" sz="1400" b="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56383" y="56383"/>
        <a:ext cx="8744217" cy="1042243"/>
      </dsp:txXfrm>
    </dsp:sp>
    <dsp:sp modelId="{BF0AAF0A-46B3-4D16-A4B0-A6287A6993F5}">
      <dsp:nvSpPr>
        <dsp:cNvPr id="0" name=""/>
        <dsp:cNvSpPr/>
      </dsp:nvSpPr>
      <dsp:spPr>
        <a:xfrm>
          <a:off x="0" y="1179514"/>
          <a:ext cx="8856983" cy="298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1209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1400" kern="1200" dirty="0"/>
        </a:p>
      </dsp:txBody>
      <dsp:txXfrm>
        <a:off x="0" y="1179514"/>
        <a:ext cx="8856983" cy="298080"/>
      </dsp:txXfrm>
    </dsp:sp>
    <dsp:sp modelId="{838AA736-25BB-409A-9C07-2EF9473057DB}">
      <dsp:nvSpPr>
        <dsp:cNvPr id="0" name=""/>
        <dsp:cNvSpPr/>
      </dsp:nvSpPr>
      <dsp:spPr>
        <a:xfrm>
          <a:off x="0" y="1325060"/>
          <a:ext cx="8856983" cy="2715692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15875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solidFill>
                <a:srgbClr val="002060"/>
              </a:solidFill>
              <a:effectLst/>
            </a:rPr>
            <a:t>Учтены расходы на повышение расходов на заработную плату низкооплачиваемых работников, в связи с её доведением до минимального размера оплаты труда, в соответствии с принятым Федеральным законом от 19.12.2016 № 460 –ФЗ «О внесении изменения в статью 1 Федерального закона "О минимальном размере оплаты труда".</a:t>
          </a:r>
          <a:endParaRPr lang="ru-RU" sz="1400" b="0" kern="1200" dirty="0">
            <a:solidFill>
              <a:srgbClr val="002060"/>
            </a:solidFill>
            <a:effectLst/>
          </a:endParaRPr>
        </a:p>
      </dsp:txBody>
      <dsp:txXfrm>
        <a:off x="132569" y="1457629"/>
        <a:ext cx="8591845" cy="2450554"/>
      </dsp:txXfrm>
    </dsp:sp>
    <dsp:sp modelId="{F10A5426-BA65-42E1-AD89-6DA88BCA9654}">
      <dsp:nvSpPr>
        <dsp:cNvPr id="0" name=""/>
        <dsp:cNvSpPr/>
      </dsp:nvSpPr>
      <dsp:spPr>
        <a:xfrm flipV="1">
          <a:off x="0" y="4173663"/>
          <a:ext cx="8856983" cy="68134"/>
        </a:xfrm>
        <a:prstGeom prst="roundRect">
          <a:avLst/>
        </a:prstGeom>
        <a:solidFill>
          <a:schemeClr val="accent2">
            <a:lumMod val="75000"/>
          </a:schemeClr>
        </a:solidFill>
        <a:ln w="15875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0" kern="1200" dirty="0">
            <a:solidFill>
              <a:srgbClr val="860000"/>
            </a:solidFill>
            <a:effectLst/>
          </a:endParaRPr>
        </a:p>
      </dsp:txBody>
      <dsp:txXfrm rot="10800000">
        <a:off x="3326" y="4176989"/>
        <a:ext cx="8850331" cy="61482"/>
      </dsp:txXfrm>
    </dsp:sp>
    <dsp:sp modelId="{3142BDDC-A5E9-4E17-A911-2C2081372108}">
      <dsp:nvSpPr>
        <dsp:cNvPr id="0" name=""/>
        <dsp:cNvSpPr/>
      </dsp:nvSpPr>
      <dsp:spPr>
        <a:xfrm>
          <a:off x="0" y="4389606"/>
          <a:ext cx="8856983" cy="1155009"/>
        </a:xfrm>
        <a:prstGeom prst="roundRect">
          <a:avLst/>
        </a:prstGeom>
        <a:solidFill>
          <a:srgbClr val="FFFF66"/>
        </a:solidFill>
        <a:ln w="15875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solidFill>
                <a:srgbClr val="006000"/>
              </a:solidFill>
              <a:effectLst/>
            </a:rPr>
            <a:t>В связи с необходимостью достижения с 1 января 202</a:t>
          </a:r>
          <a:r>
            <a:rPr lang="en-US" sz="1400" b="0" kern="1200" dirty="0" smtClean="0">
              <a:solidFill>
                <a:srgbClr val="006000"/>
              </a:solidFill>
              <a:effectLst/>
            </a:rPr>
            <a:t>5</a:t>
          </a:r>
          <a:r>
            <a:rPr lang="ru-RU" sz="1400" b="0" kern="1200" dirty="0" smtClean="0">
              <a:solidFill>
                <a:srgbClr val="006000"/>
              </a:solidFill>
              <a:effectLst/>
            </a:rPr>
            <a:t> года целевых показателей, установленных в указах Президента Российской Федерации, дополнительные средства для повышения заработной платы отдельных категорий работников социальной сферы в 202</a:t>
          </a:r>
          <a:r>
            <a:rPr lang="en-US" sz="1400" b="0" kern="1200" dirty="0" smtClean="0">
              <a:solidFill>
                <a:srgbClr val="006000"/>
              </a:solidFill>
              <a:effectLst/>
            </a:rPr>
            <a:t>5</a:t>
          </a:r>
          <a:r>
            <a:rPr lang="ru-RU" sz="1400" b="0" kern="1200" dirty="0" smtClean="0">
              <a:solidFill>
                <a:srgbClr val="006000"/>
              </a:solidFill>
              <a:effectLst/>
            </a:rPr>
            <a:t>-202</a:t>
          </a:r>
          <a:r>
            <a:rPr lang="en-US" sz="1400" b="0" kern="1200" dirty="0" smtClean="0">
              <a:solidFill>
                <a:srgbClr val="006000"/>
              </a:solidFill>
              <a:effectLst/>
            </a:rPr>
            <a:t>7</a:t>
          </a:r>
          <a:r>
            <a:rPr lang="ru-RU" sz="1400" b="0" kern="1200" dirty="0" smtClean="0">
              <a:solidFill>
                <a:srgbClr val="006000"/>
              </a:solidFill>
              <a:effectLst/>
            </a:rPr>
            <a:t> годах предусмотрены в  полном объеме от необходимых средств в составе расходов средств бюджета поселения на фонд оплаты труда.</a:t>
          </a:r>
          <a:endParaRPr lang="ru-RU" sz="1400" b="0" kern="1200" dirty="0">
            <a:solidFill>
              <a:srgbClr val="006000"/>
            </a:solidFill>
            <a:effectLst/>
          </a:endParaRPr>
        </a:p>
      </dsp:txBody>
      <dsp:txXfrm>
        <a:off x="56383" y="4445989"/>
        <a:ext cx="8744217" cy="104224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DED179-2723-4F06-B18B-16F197879BCE}">
      <dsp:nvSpPr>
        <dsp:cNvPr id="0" name=""/>
        <dsp:cNvSpPr/>
      </dsp:nvSpPr>
      <dsp:spPr>
        <a:xfrm>
          <a:off x="0" y="476676"/>
          <a:ext cx="9144000" cy="5904646"/>
        </a:xfrm>
        <a:prstGeom prst="roundRect">
          <a:avLst>
            <a:gd name="adj" fmla="val 10000"/>
          </a:avLst>
        </a:prstGeom>
        <a:solidFill>
          <a:srgbClr val="FFC000">
            <a:alpha val="90000"/>
          </a:srgbClr>
        </a:solidFill>
        <a:ln w="25400" cap="flat" cmpd="sng" algn="ctr">
          <a:solidFill>
            <a:srgbClr val="00B0F0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i="1" kern="1200" cap="none" dirty="0" smtClean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Arial"/>
            </a:rPr>
            <a:t>Муниципальные программы  Гуково-Гнилушевского сельского поселения в бюджете поселения</a:t>
          </a:r>
          <a:endParaRPr lang="en-US" sz="2200" kern="1200" dirty="0" smtClean="0">
            <a:solidFill>
              <a:schemeClr val="tx1">
                <a:lumMod val="85000"/>
                <a:lumOff val="15000"/>
              </a:schemeClr>
            </a:solidFill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 dirty="0" smtClean="0">
            <a:solidFill>
              <a:schemeClr val="tx1">
                <a:lumMod val="85000"/>
                <a:lumOff val="15000"/>
              </a:schemeClr>
            </a:solidFill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В соответствии с решением  от 6 августа 2007 года № 13 «Об утверждении Положения о бюджетном процессе в муниципальном образовании «Гуково-Гнилушевское сельское поселение» проект бюджета составлен на основе муниципальных программ Гуково-Гнилушевского сельского поселения.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Приоритетное место в бюджете по-прежнему занимают «социальные» муниципальные программы. Также муниципальные программы направлены на развитие безопасности поселения и благоустройства.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На реализацию 7 муниципальных программ Гуково-Гнилушевского сельского поселения в 20</a:t>
          </a:r>
          <a:r>
            <a:rPr lang="en-US" sz="220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25</a:t>
          </a:r>
          <a:r>
            <a:rPr lang="ru-RU" sz="220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 году предусмотрено </a:t>
          </a:r>
          <a:r>
            <a:rPr lang="en-US" sz="220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15015.7</a:t>
          </a:r>
          <a:r>
            <a:rPr lang="ru-RU" sz="220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тыс</a:t>
          </a:r>
          <a:r>
            <a:rPr lang="ru-RU" sz="220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. рублей, в 20</a:t>
          </a:r>
          <a:r>
            <a:rPr lang="en-US" sz="220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26</a:t>
          </a:r>
          <a:r>
            <a:rPr lang="ru-RU" sz="220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 году – </a:t>
          </a:r>
          <a:r>
            <a:rPr lang="en-US" sz="220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13008</a:t>
          </a:r>
          <a:r>
            <a:rPr lang="ru-RU" sz="220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,</a:t>
          </a:r>
          <a:r>
            <a:rPr lang="en-US" sz="220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3</a:t>
          </a:r>
          <a:r>
            <a:rPr lang="ru-RU" sz="220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 </a:t>
          </a:r>
          <a:r>
            <a:rPr lang="ru-RU" sz="220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тыс. рублей и в 202</a:t>
          </a:r>
          <a:r>
            <a:rPr lang="en-US" sz="220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7</a:t>
          </a:r>
          <a:r>
            <a:rPr lang="ru-RU" sz="220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 году – </a:t>
          </a:r>
          <a:r>
            <a:rPr lang="en-US" sz="220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11822.8</a:t>
          </a:r>
          <a:r>
            <a:rPr lang="ru-RU" sz="220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 </a:t>
          </a:r>
          <a:r>
            <a:rPr lang="ru-RU" sz="220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тыс. рублей. </a:t>
          </a:r>
          <a:endParaRPr lang="ru-RU" sz="2200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172941" y="649617"/>
        <a:ext cx="8798118" cy="55587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0.01621</cdr:x>
      <cdr:y>0.725</cdr:y>
    </cdr:from>
    <cdr:to>
      <cdr:x>0.36251</cdr:x>
      <cdr:y>1</cdr:y>
    </cdr:to>
    <cdr:pic>
      <cdr:nvPicPr>
        <cdr:cNvPr id="2" name="Рисунок 1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144011" y="4176464"/>
          <a:ext cx="3076563" cy="1584176"/>
        </a:xfrm>
        <a:prstGeom xmlns:a="http://schemas.openxmlformats.org/drawingml/2006/main" prst="rect">
          <a:avLst/>
        </a:prstGeom>
        <a:effectLst xmlns:a="http://schemas.openxmlformats.org/drawingml/2006/main">
          <a:softEdge rad="127000"/>
        </a:effectLst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18" tIns="45708" rIns="91418" bIns="4570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5" y="0"/>
            <a:ext cx="2971800" cy="497364"/>
          </a:xfrm>
          <a:prstGeom prst="rect">
            <a:avLst/>
          </a:prstGeom>
        </p:spPr>
        <p:txBody>
          <a:bodyPr vert="horz" lIns="91418" tIns="45708" rIns="91418" bIns="45708" rtlCol="0"/>
          <a:lstStyle>
            <a:lvl1pPr algn="r">
              <a:defRPr sz="1200"/>
            </a:lvl1pPr>
          </a:lstStyle>
          <a:p>
            <a:fld id="{4110DCB3-295D-4AC2-B688-2B8F698B513C}" type="datetimeFigureOut">
              <a:rPr lang="ru-RU" smtClean="0"/>
              <a:t>22.01.2025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1388" y="746125"/>
            <a:ext cx="4975225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8" tIns="45708" rIns="91418" bIns="4570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724958"/>
            <a:ext cx="5486400" cy="4476274"/>
          </a:xfrm>
          <a:prstGeom prst="rect">
            <a:avLst/>
          </a:prstGeom>
        </p:spPr>
        <p:txBody>
          <a:bodyPr vert="horz" lIns="91418" tIns="45708" rIns="91418" bIns="45708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18" tIns="45708" rIns="91418" bIns="4570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5" y="9448185"/>
            <a:ext cx="2971800" cy="497364"/>
          </a:xfrm>
          <a:prstGeom prst="rect">
            <a:avLst/>
          </a:prstGeom>
        </p:spPr>
        <p:txBody>
          <a:bodyPr vert="horz" lIns="91418" tIns="45708" rIns="91418" bIns="45708" rtlCol="0" anchor="b"/>
          <a:lstStyle>
            <a:lvl1pPr algn="r">
              <a:defRPr sz="1200"/>
            </a:lvl1pPr>
          </a:lstStyle>
          <a:p>
            <a:fld id="{8778BFDF-793F-4DAF-BAFD-2112924C5E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9849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78BFDF-793F-4DAF-BAFD-2112924C5E6F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3789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22.01.2025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22.01.2025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260648"/>
            <a:ext cx="8064896" cy="38227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b="1" dirty="0" smtClean="0">
                <a:solidFill>
                  <a:srgbClr val="0000CC"/>
                </a:solidFill>
              </a:rPr>
              <a:t>Администрация Гуково-Гнилушевского сельского поселения</a:t>
            </a: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236486"/>
            <a:ext cx="8352928" cy="3621514"/>
          </a:xfrm>
          <a:ln>
            <a:noFill/>
          </a:ln>
          <a:effectLst/>
          <a:scene3d>
            <a:camera prst="obliqueTopRight"/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>
            <a:normAutofit fontScale="90000"/>
          </a:bodyPr>
          <a:lstStyle/>
          <a:p>
            <a:pPr marL="182880" indent="0" algn="ctr">
              <a:buNone/>
            </a:pPr>
            <a:r>
              <a:rPr lang="ru-RU" sz="3100" b="1" i="1" dirty="0" smtClean="0">
                <a:solidFill>
                  <a:srgbClr val="A81B04"/>
                </a:solidFill>
              </a:rPr>
              <a:t>БЮДЖЕТ </a:t>
            </a:r>
            <a:br>
              <a:rPr lang="ru-RU" sz="3100" b="1" i="1" dirty="0" smtClean="0">
                <a:solidFill>
                  <a:srgbClr val="A81B04"/>
                </a:solidFill>
              </a:rPr>
            </a:br>
            <a:r>
              <a:rPr lang="ru-RU" sz="3100" b="1" i="1" dirty="0" smtClean="0">
                <a:solidFill>
                  <a:srgbClr val="A81B04"/>
                </a:solidFill>
              </a:rPr>
              <a:t>ГУКОВО-ГНИЛУШЕВСКОГО СЕЛЬСКОГО ПОСЕЛЕНИЯ КРАСНОСУЛИНСКОГО РАЙОНА </a:t>
            </a:r>
            <a:br>
              <a:rPr lang="ru-RU" sz="3100" b="1" i="1" dirty="0" smtClean="0">
                <a:solidFill>
                  <a:srgbClr val="A81B04"/>
                </a:solidFill>
              </a:rPr>
            </a:br>
            <a:r>
              <a:rPr lang="ru-RU" sz="3100" b="1" i="1" dirty="0" smtClean="0">
                <a:solidFill>
                  <a:srgbClr val="A81B04"/>
                </a:solidFill>
              </a:rPr>
              <a:t>НА 20</a:t>
            </a:r>
            <a:r>
              <a:rPr lang="en-US" sz="3100" b="1" i="1" dirty="0" smtClean="0">
                <a:solidFill>
                  <a:srgbClr val="A81B04"/>
                </a:solidFill>
              </a:rPr>
              <a:t>25</a:t>
            </a:r>
            <a:r>
              <a:rPr lang="ru-RU" sz="3100" b="1" i="1" dirty="0" smtClean="0">
                <a:solidFill>
                  <a:srgbClr val="A81B04"/>
                </a:solidFill>
              </a:rPr>
              <a:t> ГОД </a:t>
            </a:r>
            <a:br>
              <a:rPr lang="ru-RU" sz="3100" b="1" i="1" dirty="0" smtClean="0">
                <a:solidFill>
                  <a:srgbClr val="A81B04"/>
                </a:solidFill>
              </a:rPr>
            </a:br>
            <a:r>
              <a:rPr lang="ru-RU" sz="3100" b="1" i="1" dirty="0" smtClean="0">
                <a:solidFill>
                  <a:srgbClr val="A81B04"/>
                </a:solidFill>
              </a:rPr>
              <a:t>И НА ПЛАНОВЫЙ ПЕРИОД </a:t>
            </a:r>
            <a:br>
              <a:rPr lang="ru-RU" sz="3100" b="1" i="1" dirty="0" smtClean="0">
                <a:solidFill>
                  <a:srgbClr val="A81B04"/>
                </a:solidFill>
              </a:rPr>
            </a:br>
            <a:r>
              <a:rPr lang="ru-RU" sz="3100" b="1" i="1" dirty="0" smtClean="0">
                <a:solidFill>
                  <a:srgbClr val="A81B04"/>
                </a:solidFill>
              </a:rPr>
              <a:t>20</a:t>
            </a:r>
            <a:r>
              <a:rPr lang="en-US" sz="3100" b="1" i="1" dirty="0" smtClean="0">
                <a:solidFill>
                  <a:srgbClr val="A81B04"/>
                </a:solidFill>
              </a:rPr>
              <a:t>26</a:t>
            </a:r>
            <a:r>
              <a:rPr lang="ru-RU" sz="3100" b="1" i="1" dirty="0" smtClean="0">
                <a:solidFill>
                  <a:srgbClr val="A81B04"/>
                </a:solidFill>
              </a:rPr>
              <a:t> И 202</a:t>
            </a:r>
            <a:r>
              <a:rPr lang="en-US" sz="3100" b="1" i="1" dirty="0" smtClean="0">
                <a:solidFill>
                  <a:srgbClr val="A81B04"/>
                </a:solidFill>
              </a:rPr>
              <a:t>7</a:t>
            </a:r>
            <a:r>
              <a:rPr lang="ru-RU" sz="3100" b="1" i="1" dirty="0" smtClean="0">
                <a:solidFill>
                  <a:srgbClr val="A81B04"/>
                </a:solidFill>
              </a:rPr>
              <a:t> ГОДОВ </a:t>
            </a:r>
            <a:r>
              <a:rPr lang="ru-RU" sz="2000" b="1" i="1" dirty="0" smtClean="0">
                <a:solidFill>
                  <a:srgbClr val="C00000"/>
                </a:solidFill>
              </a:rPr>
              <a:t/>
            </a:r>
            <a:br>
              <a:rPr lang="ru-RU" sz="2000" b="1" i="1" dirty="0" smtClean="0">
                <a:solidFill>
                  <a:srgbClr val="C00000"/>
                </a:solidFill>
              </a:rPr>
            </a:br>
            <a:r>
              <a:rPr lang="ru-RU" sz="2000" b="1" i="1" dirty="0">
                <a:solidFill>
                  <a:srgbClr val="C00000"/>
                </a:solidFill>
              </a:rPr>
              <a:t/>
            </a:r>
            <a:br>
              <a:rPr lang="ru-RU" sz="2000" b="1" i="1" dirty="0">
                <a:solidFill>
                  <a:srgbClr val="C00000"/>
                </a:solidFill>
              </a:rPr>
            </a:br>
            <a:r>
              <a:rPr lang="ru-RU" sz="1300" b="1" dirty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ru-RU" sz="1300" b="1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>
                <a:solidFill>
                  <a:srgbClr val="7030A0"/>
                </a:solidFill>
              </a:rPr>
              <a:t/>
            </a:r>
            <a:br>
              <a:rPr lang="ru-RU" sz="1300" b="1" dirty="0">
                <a:solidFill>
                  <a:srgbClr val="7030A0"/>
                </a:solidFill>
              </a:rPr>
            </a:br>
            <a:r>
              <a:rPr lang="ru-RU" sz="1100" b="1" dirty="0" smtClean="0">
                <a:solidFill>
                  <a:srgbClr val="C00000"/>
                </a:solidFill>
              </a:rPr>
              <a:t/>
            </a:r>
            <a:br>
              <a:rPr lang="ru-RU" sz="1100" b="1" dirty="0" smtClean="0">
                <a:solidFill>
                  <a:srgbClr val="C00000"/>
                </a:solidFill>
              </a:rPr>
            </a:br>
            <a:r>
              <a:rPr lang="ru-RU" sz="2000" b="1" i="1" dirty="0">
                <a:solidFill>
                  <a:srgbClr val="C00000"/>
                </a:solidFill>
              </a:rPr>
              <a:t/>
            </a:r>
            <a:br>
              <a:rPr lang="ru-RU" sz="2000" b="1" i="1" dirty="0">
                <a:solidFill>
                  <a:srgbClr val="C00000"/>
                </a:solidFill>
              </a:rPr>
            </a:br>
            <a:endParaRPr lang="ru-RU" sz="2000" b="1" i="1" dirty="0">
              <a:solidFill>
                <a:srgbClr val="C00000"/>
              </a:solidFill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>
            <a:lum contrast="10000"/>
          </a:blip>
          <a:srcRect l="27171" t="24098" r="22757" b="18434"/>
          <a:stretch>
            <a:fillRect/>
          </a:stretch>
        </p:blipFill>
        <p:spPr bwMode="auto">
          <a:xfrm>
            <a:off x="0" y="500042"/>
            <a:ext cx="5214974" cy="2928958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2431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59553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ПОСТУПАЮЩИЕ </a:t>
            </a:r>
            <a:r>
              <a:rPr lang="ru-RU" sz="20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 БЮДЖЕТ ДЕНЕЖНЫЕ СРЕДСТВА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8640960" cy="5112568"/>
          </a:xfrm>
        </p:spPr>
      </p:pic>
    </p:spTree>
    <p:extLst>
      <p:ext uri="{BB962C8B-B14F-4D97-AF65-F5344CB8AC3E}">
        <p14:creationId xmlns:p14="http://schemas.microsoft.com/office/powerpoint/2010/main" val="3423590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16632"/>
            <a:ext cx="8686800" cy="9361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cap="none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6600FF"/>
                </a:solidFill>
                <a:effectLst/>
              </a:rPr>
              <a:t>СОБСТВЕННЫЕ ДОХОДЫ БЮДЖЕТА ПОСЕЛЕНИЯ</a:t>
            </a:r>
            <a:endParaRPr lang="ru-RU" sz="2800" dirty="0">
              <a:solidFill>
                <a:srgbClr val="6600FF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170831936"/>
              </p:ext>
            </p:extLst>
          </p:nvPr>
        </p:nvGraphicFramePr>
        <p:xfrm>
          <a:off x="35496" y="1124744"/>
          <a:ext cx="9108504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8258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789040"/>
            <a:ext cx="4392488" cy="2952329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1106760"/>
          </a:xfrm>
        </p:spPr>
        <p:txBody>
          <a:bodyPr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indent="0" algn="ctr">
              <a:buNone/>
            </a:pPr>
            <a:r>
              <a:rPr lang="ru-RU" sz="2200" b="1" cap="none" dirty="0">
                <a:ln w="50800"/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Прогноз социально-экономического развития Гуково-Гнилушевского сельского поселения на </a:t>
            </a:r>
            <a:r>
              <a:rPr lang="ru-RU" sz="2200" b="1" cap="none" dirty="0" smtClean="0">
                <a:ln w="50800"/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202</a:t>
            </a:r>
            <a:r>
              <a:rPr lang="en-US" sz="2200" b="1" cap="none" dirty="0" smtClean="0">
                <a:ln w="50800"/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5</a:t>
            </a:r>
            <a:r>
              <a:rPr lang="ru-RU" sz="2200" b="1" cap="none" dirty="0" smtClean="0">
                <a:ln w="50800"/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-202</a:t>
            </a:r>
            <a:r>
              <a:rPr lang="en-US" sz="2200" b="1" cap="none" dirty="0" smtClean="0">
                <a:ln w="50800"/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7</a:t>
            </a:r>
            <a:r>
              <a:rPr lang="ru-RU" sz="2200" b="1" cap="none" dirty="0" smtClean="0">
                <a:ln w="50800"/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ru-RU" sz="2200" b="1" cap="none" dirty="0">
                <a:ln w="50800"/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годы</a:t>
            </a:r>
            <a:br>
              <a:rPr lang="ru-RU" sz="2200" b="1" cap="none" dirty="0">
                <a:ln w="50800"/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</a:br>
            <a:endParaRPr lang="ru-RU" sz="1300" b="1" cap="none" dirty="0">
              <a:ln w="50800"/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732464430"/>
              </p:ext>
            </p:extLst>
          </p:nvPr>
        </p:nvGraphicFramePr>
        <p:xfrm>
          <a:off x="611560" y="1007610"/>
          <a:ext cx="7992888" cy="2309368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396875"/>
                <a:gridCol w="3059509"/>
                <a:gridCol w="1008112"/>
                <a:gridCol w="1005553"/>
                <a:gridCol w="920119"/>
                <a:gridCol w="738624"/>
                <a:gridCol w="864096"/>
              </a:tblGrid>
              <a:tr h="3126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№ п/п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Показатели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202</a:t>
                      </a:r>
                      <a:r>
                        <a:rPr lang="en-US" sz="1200" dirty="0" smtClean="0">
                          <a:effectLst/>
                        </a:rPr>
                        <a:t>3</a:t>
                      </a:r>
                      <a:r>
                        <a:rPr lang="ru-RU" sz="1200" dirty="0" smtClean="0">
                          <a:effectLst/>
                        </a:rPr>
                        <a:t>год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отчет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20</a:t>
                      </a:r>
                      <a:r>
                        <a:rPr lang="en-US" sz="1200" dirty="0" smtClean="0">
                          <a:effectLst/>
                        </a:rPr>
                        <a:t>24</a:t>
                      </a:r>
                      <a:r>
                        <a:rPr lang="ru-RU" sz="1200" dirty="0" smtClean="0">
                          <a:effectLst/>
                        </a:rPr>
                        <a:t> год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оценка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20</a:t>
                      </a:r>
                      <a:r>
                        <a:rPr lang="en-US" sz="1200" dirty="0" smtClean="0">
                          <a:effectLst/>
                        </a:rPr>
                        <a:t>25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год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прогноз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202</a:t>
                      </a:r>
                      <a:r>
                        <a:rPr lang="en-US" sz="1200" dirty="0" smtClean="0">
                          <a:effectLst/>
                        </a:rPr>
                        <a:t>6  </a:t>
                      </a:r>
                      <a:r>
                        <a:rPr lang="ru-RU" sz="1200" dirty="0" smtClean="0">
                          <a:effectLst/>
                        </a:rPr>
                        <a:t>год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прогноз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202</a:t>
                      </a:r>
                      <a:r>
                        <a:rPr lang="en-US" sz="1200" dirty="0" smtClean="0">
                          <a:effectLst/>
                        </a:rPr>
                        <a:t>7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год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прогноз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084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Фонд заработной платы</a:t>
                      </a:r>
                      <a:endParaRPr lang="ru-RU" sz="14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(тыс. руб.)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/>
                          <a:ea typeface="Times New Roman"/>
                        </a:rPr>
                        <a:t>106.6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10</a:t>
                      </a:r>
                      <a:r>
                        <a:rPr lang="en-US" sz="1400" dirty="0" smtClean="0">
                          <a:effectLst/>
                          <a:latin typeface="Times New Roman"/>
                          <a:ea typeface="Times New Roman"/>
                        </a:rPr>
                        <a:t>9.2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/>
                          <a:ea typeface="Times New Roman"/>
                        </a:rPr>
                        <a:t>111.9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/>
                          <a:ea typeface="Times New Roman"/>
                        </a:rPr>
                        <a:t>114.6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/>
                          <a:ea typeface="Times New Roman"/>
                        </a:rPr>
                        <a:t>117.3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084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Объем инвестиций</a:t>
                      </a:r>
                      <a:endParaRPr lang="ru-RU" sz="14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(тыс. руб.)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  <a:r>
                        <a:rPr lang="en-US" sz="1400" dirty="0" smtClean="0">
                          <a:effectLst/>
                          <a:latin typeface="Times New Roman"/>
                          <a:ea typeface="Times New Roman"/>
                        </a:rPr>
                        <a:t>.0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/>
                          <a:ea typeface="Times New Roman"/>
                        </a:rPr>
                        <a:t>14.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/>
                          <a:ea typeface="Times New Roman"/>
                        </a:rPr>
                        <a:t>14.0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/>
                          <a:ea typeface="Times New Roman"/>
                        </a:rPr>
                        <a:t>14.0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/>
                          <a:ea typeface="Times New Roman"/>
                        </a:rPr>
                        <a:t>14.0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Прибыль прибыльных организаций </a:t>
                      </a:r>
                      <a:endParaRPr lang="ru-RU" sz="1200" dirty="0" smtClean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(</a:t>
                      </a:r>
                      <a:r>
                        <a:rPr lang="ru-RU" sz="1200" dirty="0">
                          <a:effectLst/>
                        </a:rPr>
                        <a:t>тыс. руб.)</a:t>
                      </a:r>
                      <a:endParaRPr lang="ru-RU" sz="14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 том числе: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13.8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/>
                          <a:ea typeface="Times New Roman"/>
                        </a:rPr>
                        <a:t>14.7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/>
                          <a:ea typeface="Times New Roman"/>
                        </a:rPr>
                        <a:t>15.7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/>
                          <a:ea typeface="Times New Roman"/>
                        </a:rPr>
                        <a:t>16.6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/>
                          <a:ea typeface="Times New Roman"/>
                        </a:rPr>
                        <a:t>17.5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9999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220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10081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cap="none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Структура налоговых и неналоговых доходов бюджета поселения на  20</a:t>
            </a:r>
            <a:r>
              <a:rPr lang="en-US" sz="2400" cap="none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25</a:t>
            </a:r>
            <a:r>
              <a:rPr lang="ru-RU" sz="2400" cap="none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год</a:t>
            </a:r>
            <a:endParaRPr lang="ru-RU" sz="2400" cap="none" dirty="0">
              <a:ln w="10160">
                <a:solidFill>
                  <a:schemeClr val="accent1"/>
                </a:solidFill>
                <a:prstDash val="solid"/>
              </a:ln>
              <a:solidFill>
                <a:srgbClr val="C000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966491121"/>
              </p:ext>
            </p:extLst>
          </p:nvPr>
        </p:nvGraphicFramePr>
        <p:xfrm>
          <a:off x="179512" y="1052736"/>
          <a:ext cx="8812088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4227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05273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000" b="1" i="1" dirty="0">
                <a:solidFill>
                  <a:srgbClr val="0033CC"/>
                </a:solidFill>
                <a:effectLst/>
              </a:rPr>
              <a:t>Динамика поступлений налога на доходы физических лиц </a:t>
            </a:r>
            <a:r>
              <a:rPr lang="ru-RU" sz="2000" b="1" i="1" dirty="0" smtClean="0">
                <a:solidFill>
                  <a:srgbClr val="0033CC"/>
                </a:solidFill>
                <a:effectLst/>
              </a:rPr>
              <a:t>в </a:t>
            </a:r>
            <a:r>
              <a:rPr lang="ru-RU" sz="2000" b="1" i="1" dirty="0">
                <a:solidFill>
                  <a:srgbClr val="0033CC"/>
                </a:solidFill>
                <a:effectLst/>
              </a:rPr>
              <a:t>бюджет поселения</a:t>
            </a:r>
            <a:endParaRPr lang="ru-RU" sz="2000" i="1" dirty="0">
              <a:solidFill>
                <a:srgbClr val="0033CC"/>
              </a:solidFill>
              <a:effectLst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610031460"/>
              </p:ext>
            </p:extLst>
          </p:nvPr>
        </p:nvGraphicFramePr>
        <p:xfrm>
          <a:off x="0" y="908720"/>
          <a:ext cx="9144000" cy="51714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73869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32656"/>
            <a:ext cx="8686800" cy="5760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Безвозмездные поступления*</a:t>
            </a:r>
            <a:endParaRPr lang="ru-RU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04800" y="836712"/>
            <a:ext cx="8686800" cy="5243413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endParaRPr lang="ru-RU" sz="12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r">
              <a:buNone/>
            </a:pPr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тыс. рублей</a:t>
            </a:r>
          </a:p>
          <a:p>
            <a:pPr marL="0" indent="0" algn="ctr">
              <a:buNone/>
            </a:pPr>
            <a:endParaRPr lang="ru-RU" sz="1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5411886"/>
              </p:ext>
            </p:extLst>
          </p:nvPr>
        </p:nvGraphicFramePr>
        <p:xfrm>
          <a:off x="1187624" y="1484783"/>
          <a:ext cx="5904656" cy="4286996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3384376"/>
                <a:gridCol w="792088"/>
                <a:gridCol w="864096"/>
                <a:gridCol w="864096"/>
              </a:tblGrid>
              <a:tr h="748837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</a:p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(проект)</a:t>
                      </a:r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</a:p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(проект)</a:t>
                      </a:r>
                      <a:endParaRPr lang="ru-RU" sz="11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</a:p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(проект)</a:t>
                      </a:r>
                      <a:endParaRPr lang="ru-RU" sz="11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1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04925"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Безвозмездные </a:t>
                      </a:r>
                      <a:r>
                        <a:rPr kumimoji="0"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поступления, всего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7940.4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6652.6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5226.9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90697"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Дотации на выравнивание бюджетной обеспеченности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6762.4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6473.1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5041.1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781395"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Дотации бюджетам сельских поселений на поддержку мер по обеспечению сбалансированности бюджета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668.9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781395"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Субвенции бюджетам поселений на  осуществление первичного воинского учета на территориях, где отсутствуют военные комиссариаты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164.3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179.3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185.6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692259"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Субвенции бюджетам  поселений на выполнение передаваемых полномочий субъектов Российской Федерации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0,2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0,2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0,2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662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Иные межбюджетные трансферты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344.6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513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864096"/>
          </a:xfrm>
          <a:scene3d>
            <a:camera prst="obliqueTopRight"/>
            <a:lightRig rig="threePt" dir="t"/>
          </a:scene3d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2800" dirty="0" smtClean="0">
                <a:solidFill>
                  <a:srgbClr val="05080F"/>
                </a:solidFill>
                <a:latin typeface="Georgia" panose="02040502050405020303" pitchFamily="18" charset="0"/>
              </a:rPr>
              <a:t>Расходы бюджета поселения </a:t>
            </a:r>
            <a:br>
              <a:rPr lang="ru-RU" sz="2800" dirty="0" smtClean="0">
                <a:solidFill>
                  <a:srgbClr val="05080F"/>
                </a:solidFill>
                <a:latin typeface="Georgia" panose="02040502050405020303" pitchFamily="18" charset="0"/>
              </a:rPr>
            </a:br>
            <a:r>
              <a:rPr lang="ru-RU" sz="2000" dirty="0" smtClean="0">
                <a:solidFill>
                  <a:srgbClr val="05080F"/>
                </a:solidFill>
                <a:latin typeface="Georgia" panose="02040502050405020303" pitchFamily="18" charset="0"/>
              </a:rPr>
              <a:t>в</a:t>
            </a:r>
            <a:r>
              <a:rPr lang="ru-RU" sz="2800" dirty="0" smtClean="0">
                <a:solidFill>
                  <a:srgbClr val="05080F"/>
                </a:solidFill>
                <a:latin typeface="Georgia" panose="02040502050405020303" pitchFamily="18" charset="0"/>
              </a:rPr>
              <a:t> </a:t>
            </a:r>
            <a:r>
              <a:rPr lang="en-US" sz="2800" dirty="0" smtClean="0">
                <a:solidFill>
                  <a:srgbClr val="05080F"/>
                </a:solidFill>
                <a:latin typeface="Georgia" panose="02040502050405020303" pitchFamily="18" charset="0"/>
              </a:rPr>
              <a:t>2025 </a:t>
            </a:r>
            <a:r>
              <a:rPr lang="ru-RU" sz="2000" dirty="0" smtClean="0">
                <a:solidFill>
                  <a:srgbClr val="05080F"/>
                </a:solidFill>
                <a:latin typeface="Georgia" panose="02040502050405020303" pitchFamily="18" charset="0"/>
              </a:rPr>
              <a:t>году</a:t>
            </a:r>
            <a:endParaRPr lang="ru-RU" sz="2000" dirty="0">
              <a:solidFill>
                <a:srgbClr val="05080F"/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117675613"/>
              </p:ext>
            </p:extLst>
          </p:nvPr>
        </p:nvGraphicFramePr>
        <p:xfrm>
          <a:off x="107504" y="1052736"/>
          <a:ext cx="8884096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0891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068960"/>
            <a:ext cx="8856984" cy="3528392"/>
          </a:xfrm>
        </p:spPr>
        <p:txBody>
          <a:bodyPr/>
          <a:lstStyle/>
          <a:p>
            <a:pPr marL="0" indent="0" algn="just">
              <a:buNone/>
            </a:pPr>
            <a:r>
              <a:rPr lang="ru-RU" sz="1600" dirty="0" smtClean="0">
                <a:solidFill>
                  <a:srgbClr val="C00000"/>
                </a:solidFill>
                <a:effectLst/>
              </a:rPr>
              <a:t>	</a:t>
            </a:r>
            <a:r>
              <a:rPr lang="ru-RU" sz="1200" dirty="0" smtClean="0">
                <a:effectLst/>
              </a:rPr>
              <a:t/>
            </a:r>
            <a:br>
              <a:rPr lang="ru-RU" sz="1200" dirty="0" smtClean="0">
                <a:effectLst/>
              </a:rPr>
            </a:br>
            <a:r>
              <a:rPr lang="ru-RU" sz="1200" dirty="0" smtClean="0">
                <a:effectLst/>
              </a:rPr>
              <a:t>	</a:t>
            </a:r>
            <a:br>
              <a:rPr lang="ru-RU" sz="1200" dirty="0" smtClean="0">
                <a:effectLst/>
              </a:rPr>
            </a:br>
            <a:r>
              <a:rPr lang="ru-RU" sz="1600" dirty="0" smtClean="0">
                <a:solidFill>
                  <a:srgbClr val="006000"/>
                </a:solidFill>
                <a:effectLst/>
              </a:rPr>
              <a:t> </a:t>
            </a:r>
            <a:r>
              <a:rPr lang="ru-RU" sz="1600" dirty="0">
                <a:solidFill>
                  <a:srgbClr val="006000"/>
                </a:solidFill>
                <a:effectLst/>
              </a:rPr>
              <a:t/>
            </a:r>
            <a:br>
              <a:rPr lang="ru-RU" sz="1600" dirty="0">
                <a:solidFill>
                  <a:srgbClr val="006000"/>
                </a:solidFill>
                <a:effectLst/>
              </a:rPr>
            </a:br>
            <a:endParaRPr lang="ru-RU" sz="1600" dirty="0">
              <a:solidFill>
                <a:srgbClr val="006000"/>
              </a:soli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188640"/>
            <a:ext cx="7992888" cy="792088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b="1" dirty="0"/>
              <a:t>Основные приоритеты и подходы к формированию </a:t>
            </a:r>
            <a:r>
              <a:rPr lang="ru-RU" b="1" dirty="0" smtClean="0"/>
              <a:t>расходов бюджета поселения на 202</a:t>
            </a:r>
            <a:r>
              <a:rPr lang="en-US" b="1" dirty="0" smtClean="0"/>
              <a:t>5</a:t>
            </a:r>
            <a:r>
              <a:rPr lang="ru-RU" b="1" dirty="0" smtClean="0"/>
              <a:t>-202</a:t>
            </a:r>
            <a:r>
              <a:rPr lang="en-US" b="1" dirty="0" smtClean="0"/>
              <a:t>7</a:t>
            </a:r>
            <a:r>
              <a:rPr lang="ru-RU" b="1" dirty="0" smtClean="0"/>
              <a:t> </a:t>
            </a:r>
            <a:r>
              <a:rPr lang="ru-RU" b="1" dirty="0"/>
              <a:t>годы</a:t>
            </a:r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411798733"/>
              </p:ext>
            </p:extLst>
          </p:nvPr>
        </p:nvGraphicFramePr>
        <p:xfrm>
          <a:off x="179512" y="1052736"/>
          <a:ext cx="8856984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23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496944" cy="561662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450000" algn="l">
              <a:buNone/>
            </a:pPr>
            <a:r>
              <a:rPr lang="ru-RU" sz="1600" b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В целях исполнения требований Соглашения  </a:t>
            </a:r>
            <a:r>
              <a:rPr lang="ru-RU" sz="1600" b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о мерах по социально-экономическому развитию и оздоровлению муниципальных финансов Гуково-Гнилушевского сельского поселения:</a:t>
            </a:r>
            <a:r>
              <a:rPr lang="ru-RU" sz="1600" b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b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Установлены </a:t>
            </a:r>
            <a:r>
              <a:rPr lang="ru-RU" sz="1600" b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запреты на:</a:t>
            </a:r>
            <a:br>
              <a:rPr lang="ru-RU" sz="1600" b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b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    - принятие расходных </a:t>
            </a:r>
            <a:r>
              <a:rPr lang="ru-RU" sz="1600" b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обязательств, не связанных с решением вопросов, отнесенных Конституцией Российской Федерации, федеральными законами, областными законами к полномочиям органов местного самоуправления; </a:t>
            </a:r>
            <a:br>
              <a:rPr lang="ru-RU" sz="1600" b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b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    - увеличение </a:t>
            </a:r>
            <a:r>
              <a:rPr lang="ru-RU" sz="1600" b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численности муниципальных служащих Гуково-Гнилушевского сельского поселения на </a:t>
            </a:r>
            <a:r>
              <a:rPr lang="ru-RU" sz="1600" b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en-US" sz="1600" b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1600" b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год.</a:t>
            </a:r>
            <a:r>
              <a:rPr lang="ru-RU" sz="1600" b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1600" b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260648"/>
            <a:ext cx="8208912" cy="648072"/>
          </a:xfrm>
        </p:spPr>
        <p:txBody>
          <a:bodyPr>
            <a:normAutofit fontScale="92500" lnSpcReduction="20000"/>
          </a:bodyPr>
          <a:lstStyle/>
          <a:p>
            <a:pPr marL="45720" indent="0" algn="ctr">
              <a:buNone/>
            </a:pPr>
            <a:r>
              <a:rPr lang="ru-RU" b="1" dirty="0"/>
              <a:t>Основные приоритеты и подходы к формированию расходов бюджета поселения на </a:t>
            </a:r>
            <a:r>
              <a:rPr lang="ru-RU" b="1" dirty="0" smtClean="0"/>
              <a:t>20</a:t>
            </a:r>
            <a:r>
              <a:rPr lang="en-US" b="1" dirty="0" smtClean="0"/>
              <a:t>25</a:t>
            </a:r>
            <a:r>
              <a:rPr lang="ru-RU" b="1" dirty="0" smtClean="0"/>
              <a:t>-202</a:t>
            </a:r>
            <a:r>
              <a:rPr lang="en-US" b="1" dirty="0" smtClean="0"/>
              <a:t>7</a:t>
            </a:r>
            <a:r>
              <a:rPr lang="ru-RU" b="1" dirty="0" smtClean="0"/>
              <a:t> </a:t>
            </a:r>
            <a:r>
              <a:rPr lang="ru-RU" b="1" dirty="0"/>
              <a:t>годы</a:t>
            </a:r>
            <a:endParaRPr lang="ru-RU" dirty="0"/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6937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4624"/>
            <a:ext cx="8686800" cy="5040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dirty="0">
                <a:solidFill>
                  <a:srgbClr val="FF0000"/>
                </a:solidFill>
                <a:effectLst/>
              </a:rPr>
              <a:t>Расходы бюджета поселения</a:t>
            </a:r>
            <a:endParaRPr lang="ru-RU" sz="1800" dirty="0">
              <a:solidFill>
                <a:srgbClr val="FF0000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865621582"/>
              </p:ext>
            </p:extLst>
          </p:nvPr>
        </p:nvGraphicFramePr>
        <p:xfrm>
          <a:off x="1763688" y="548680"/>
          <a:ext cx="5830932" cy="59794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8564"/>
                <a:gridCol w="1152128"/>
                <a:gridCol w="1080120"/>
                <a:gridCol w="1080120"/>
              </a:tblGrid>
              <a:tr h="288032">
                <a:tc rowSpan="2"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Расходы по разделам бюджетной классификации</a:t>
                      </a:r>
                      <a:endParaRPr lang="ru-RU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1" kern="1200" dirty="0" smtClean="0">
                        <a:solidFill>
                          <a:schemeClr val="lt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r>
                        <a:rPr kumimoji="0" lang="en-US" sz="10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24</a:t>
                      </a:r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</a:p>
                    <a:p>
                      <a:pPr marL="0" indent="0"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20</a:t>
                      </a:r>
                      <a:r>
                        <a:rPr lang="en-US" sz="10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25</a:t>
                      </a:r>
                      <a:r>
                        <a:rPr lang="ru-RU" sz="10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</a:t>
                      </a:r>
                      <a:r>
                        <a:rPr kumimoji="0" lang="en-US" sz="10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244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(проект)</a:t>
                      </a:r>
                    </a:p>
                    <a:p>
                      <a:pPr marL="0" indent="0"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96388">
                <a:tc>
                  <a:txBody>
                    <a:bodyPr/>
                    <a:lstStyle/>
                    <a:p>
                      <a:pPr indent="457200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Расходы всего</a:t>
                      </a:r>
                      <a:endParaRPr lang="ru-RU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15316</a:t>
                      </a:r>
                      <a:r>
                        <a:rPr lang="ru-RU" sz="11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en-US" sz="11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US" sz="11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14045</a:t>
                      </a:r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en-US" sz="11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 b="1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12633</a:t>
                      </a:r>
                      <a:r>
                        <a:rPr lang="ru-RU" sz="11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en-US" sz="11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963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в том числе</a:t>
                      </a:r>
                      <a:r>
                        <a:rPr lang="en-US" sz="1100">
                          <a:effectLst/>
                          <a:latin typeface="Times New Roman"/>
                          <a:ea typeface="Times New Roman"/>
                        </a:rPr>
                        <a:t>: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1590"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9638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Общегосударственные вопросы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</a:rPr>
                        <a:t>9373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,</a:t>
                      </a: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10219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,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1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</a:rPr>
                        <a:t>10263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,</a:t>
                      </a: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</a:rPr>
                        <a:t>8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9638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Национальная оборона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</a:rPr>
                        <a:t>164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,</a:t>
                      </a: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179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,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3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185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,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6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53756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Национальная безопасность и правоохранительная деятельность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</a:rPr>
                        <a:t>135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,</a:t>
                      </a: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4.0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9638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Национальная экономика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</a:rPr>
                        <a:t>331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,</a:t>
                      </a: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-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9638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Жилищно-коммунальное хозяйство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</a:rPr>
                        <a:t>2172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,</a:t>
                      </a: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101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,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8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0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,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0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39638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Образование</a:t>
                      </a:r>
                      <a:endParaRPr kumimoji="0" lang="ru-RU" sz="11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32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,0</a:t>
                      </a:r>
                      <a:endParaRPr kumimoji="0" lang="ru-RU" sz="12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36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,0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0,0</a:t>
                      </a:r>
                      <a:endParaRPr kumimoji="0" lang="ru-RU" sz="12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39638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Культура, кинематография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</a:rPr>
                        <a:t>2890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,</a:t>
                      </a: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2987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,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8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</a:rPr>
                        <a:t>2121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,</a:t>
                      </a: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9638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Социальная политика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</a:rPr>
                        <a:t>216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,</a:t>
                      </a: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216.0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</a:rPr>
                        <a:t>61.0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9638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Физическая культура и спорт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1,0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1,0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1,2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9638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Обслуживание муниципального долга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-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012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79208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Основа формирования 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бюджета поселения </a:t>
            </a:r>
            <a:r>
              <a:rPr lang="ru-RU" sz="2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 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</a:t>
            </a:r>
            <a:r>
              <a:rPr lang="en-US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25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год и на плановый период 20</a:t>
            </a:r>
            <a:r>
              <a:rPr lang="en-US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26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и 202</a:t>
            </a:r>
            <a:r>
              <a:rPr lang="en-US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7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годов</a:t>
            </a:r>
            <a:endParaRPr lang="ru-RU" sz="24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414528290"/>
              </p:ext>
            </p:extLst>
          </p:nvPr>
        </p:nvGraphicFramePr>
        <p:xfrm>
          <a:off x="323528" y="1196752"/>
          <a:ext cx="8640960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3664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68867743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24921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16632"/>
            <a:ext cx="8686800" cy="10801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b="1" i="1" cap="non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/>
              </a:rPr>
              <a:t>Расходы бюджета поселения, </a:t>
            </a:r>
            <a:r>
              <a:rPr lang="ru-RU" sz="1800" i="1" cap="non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/>
              </a:rPr>
              <a:t/>
            </a:r>
            <a:br>
              <a:rPr lang="ru-RU" sz="1800" i="1" cap="non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/>
              </a:rPr>
            </a:br>
            <a:r>
              <a:rPr lang="ru-RU" sz="1800" b="1" i="1" cap="non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/>
              </a:rPr>
              <a:t>формируемые в рамках муниципальных программ Гуково-Гнилушевского сельского поселения, и непрограммные расходы 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20" name="Объект 19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567578179"/>
              </p:ext>
            </p:extLst>
          </p:nvPr>
        </p:nvGraphicFramePr>
        <p:xfrm>
          <a:off x="395536" y="1125538"/>
          <a:ext cx="8496944" cy="33115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6" name="Группа 5"/>
          <p:cNvGrpSpPr/>
          <p:nvPr/>
        </p:nvGrpSpPr>
        <p:grpSpPr>
          <a:xfrm>
            <a:off x="683568" y="5697892"/>
            <a:ext cx="298373" cy="307314"/>
            <a:chOff x="7272806" y="1728184"/>
            <a:chExt cx="1080000" cy="1080005"/>
          </a:xfrm>
          <a:solidFill>
            <a:srgbClr val="FFFF00"/>
          </a:solidFill>
        </p:grpSpPr>
        <p:sp>
          <p:nvSpPr>
            <p:cNvPr id="7" name="Овал 6"/>
            <p:cNvSpPr/>
            <p:nvPr/>
          </p:nvSpPr>
          <p:spPr>
            <a:xfrm>
              <a:off x="7272806" y="1728184"/>
              <a:ext cx="1080000" cy="1080005"/>
            </a:xfrm>
            <a:prstGeom prst="ellipse">
              <a:avLst/>
            </a:prstGeom>
            <a:grpFill/>
            <a:ln>
              <a:solidFill>
                <a:srgbClr val="FFCC99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8" name="Овал 4"/>
            <p:cNvSpPr/>
            <p:nvPr/>
          </p:nvSpPr>
          <p:spPr>
            <a:xfrm>
              <a:off x="7430968" y="1886347"/>
              <a:ext cx="763676" cy="763679"/>
            </a:xfrm>
            <a:prstGeom prst="rect">
              <a:avLst/>
            </a:prstGeom>
            <a:grpFill/>
            <a:ln>
              <a:solidFill>
                <a:srgbClr val="FFCC99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600" kern="1200" dirty="0"/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708401" y="5271377"/>
            <a:ext cx="288000" cy="288000"/>
            <a:chOff x="7272806" y="1728184"/>
            <a:chExt cx="1080000" cy="1080005"/>
          </a:xfrm>
          <a:solidFill>
            <a:srgbClr val="66FF33"/>
          </a:solidFill>
        </p:grpSpPr>
        <p:sp>
          <p:nvSpPr>
            <p:cNvPr id="10" name="Овал 9"/>
            <p:cNvSpPr/>
            <p:nvPr/>
          </p:nvSpPr>
          <p:spPr>
            <a:xfrm>
              <a:off x="7272806" y="1728184"/>
              <a:ext cx="1080000" cy="1080005"/>
            </a:xfrm>
            <a:prstGeom prst="ellipse">
              <a:avLst/>
            </a:prstGeom>
            <a:grpFill/>
            <a:ln w="19050" cap="flat" cmpd="sng" algn="ctr">
              <a:solidFill>
                <a:srgbClr val="FFFF00"/>
              </a:solidFill>
              <a:prstDash val="solid"/>
            </a:ln>
            <a:effectLst/>
          </p:spPr>
        </p:sp>
        <p:sp>
          <p:nvSpPr>
            <p:cNvPr id="11" name="Овал 4"/>
            <p:cNvSpPr/>
            <p:nvPr/>
          </p:nvSpPr>
          <p:spPr>
            <a:xfrm>
              <a:off x="7430968" y="1886347"/>
              <a:ext cx="763676" cy="763679"/>
            </a:xfrm>
            <a:prstGeom prst="rect">
              <a:avLst/>
            </a:prstGeom>
            <a:grpFill/>
            <a:ln>
              <a:solidFill>
                <a:srgbClr val="FFFF00"/>
              </a:solidFill>
            </a:ln>
            <a:effectLst/>
          </p:spPr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marR="0" lvl="0" indent="0" algn="ctr" defTabSz="7112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401" y="5227482"/>
            <a:ext cx="70596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81941" y="5693208"/>
            <a:ext cx="6974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dirty="0">
                <a:solidFill>
                  <a:prstClr val="black"/>
                </a:solidFill>
                <a:latin typeface="Arial"/>
              </a:rPr>
              <a:t>- непрограммные расходы </a:t>
            </a:r>
            <a:r>
              <a:rPr lang="ru-RU" sz="1400" dirty="0" smtClean="0">
                <a:solidFill>
                  <a:prstClr val="black"/>
                </a:solidFill>
                <a:latin typeface="Arial"/>
              </a:rPr>
              <a:t>бюджета Гуково-Гнилушевского сельского поселения</a:t>
            </a:r>
            <a:endParaRPr lang="ru-RU" sz="14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831126" y="4437110"/>
            <a:ext cx="154561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/>
              <a:t>Бюджет 20</a:t>
            </a:r>
            <a:r>
              <a:rPr lang="en-US" sz="1400" dirty="0" smtClean="0"/>
              <a:t>25</a:t>
            </a:r>
            <a:r>
              <a:rPr lang="ru-RU" sz="1400" dirty="0" smtClean="0"/>
              <a:t>год</a:t>
            </a:r>
            <a:endParaRPr lang="ru-RU" sz="14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115616" y="4437112"/>
            <a:ext cx="8963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/>
              <a:t>202</a:t>
            </a:r>
            <a:r>
              <a:rPr lang="en-US" sz="1400" dirty="0" smtClean="0"/>
              <a:t>4</a:t>
            </a:r>
            <a:r>
              <a:rPr lang="ru-RU" sz="1400" dirty="0" smtClean="0"/>
              <a:t> </a:t>
            </a:r>
            <a:r>
              <a:rPr lang="ru-RU" sz="1400" dirty="0"/>
              <a:t>год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932040" y="4437112"/>
            <a:ext cx="361188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/>
              <a:t>п</a:t>
            </a:r>
            <a:r>
              <a:rPr lang="ru-RU" sz="1400" dirty="0" smtClean="0"/>
              <a:t>роект 20</a:t>
            </a:r>
            <a:r>
              <a:rPr lang="en-US" sz="1400" dirty="0" smtClean="0"/>
              <a:t>26</a:t>
            </a:r>
            <a:r>
              <a:rPr lang="ru-RU" sz="1400" dirty="0" smtClean="0"/>
              <a:t>год               проект 20</a:t>
            </a:r>
            <a:r>
              <a:rPr lang="en-US" sz="1400" dirty="0" smtClean="0"/>
              <a:t>27</a:t>
            </a:r>
            <a:r>
              <a:rPr lang="ru-RU" sz="1400" dirty="0" smtClean="0"/>
              <a:t> год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75545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32656"/>
            <a:ext cx="8686800" cy="864096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C00000"/>
                </a:solidFill>
              </a:rPr>
              <a:t>Расходы на социальную политику</a:t>
            </a:r>
            <a:endParaRPr lang="ru-RU" dirty="0">
              <a:solidFill>
                <a:srgbClr val="C0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576012772"/>
              </p:ext>
            </p:extLst>
          </p:nvPr>
        </p:nvGraphicFramePr>
        <p:xfrm>
          <a:off x="683568" y="1268760"/>
          <a:ext cx="7776864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2510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16632"/>
            <a:ext cx="8686800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rgbClr val="9900CC"/>
                </a:solidFill>
                <a:latin typeface="Monotype Corsiva" panose="03010101010201010101" pitchFamily="66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Monotype Corsiva" panose="03010101010201010101" pitchFamily="66" charset="0"/>
              </a:rPr>
            </a:br>
            <a:r>
              <a:rPr lang="ru-RU" b="1" i="1" dirty="0" smtClean="0">
                <a:solidFill>
                  <a:srgbClr val="9900CC"/>
                </a:solidFill>
                <a:latin typeface="Monotype Corsiva" panose="03010101010201010101" pitchFamily="66" charset="0"/>
              </a:rPr>
              <a:t>Расходы на культуру</a:t>
            </a:r>
            <a:br>
              <a:rPr lang="ru-RU" b="1" i="1" dirty="0" smtClean="0">
                <a:solidFill>
                  <a:srgbClr val="9900CC"/>
                </a:solidFill>
                <a:latin typeface="Monotype Corsiva" panose="03010101010201010101" pitchFamily="66" charset="0"/>
              </a:rPr>
            </a:br>
            <a:r>
              <a:rPr lang="ru-RU" b="1" i="1" dirty="0" smtClean="0">
                <a:solidFill>
                  <a:srgbClr val="0000CC"/>
                </a:solidFill>
                <a:latin typeface="Monotype Corsiva" panose="03010101010201010101" pitchFamily="66" charset="0"/>
              </a:rPr>
              <a:t>                                                                        </a:t>
            </a:r>
            <a:r>
              <a:rPr lang="ru-RU" sz="1600" b="1" i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ngsana New" panose="02020603050405020304" pitchFamily="18" charset="-34"/>
              </a:rPr>
              <a:t>тыс. рублей</a:t>
            </a:r>
            <a:endParaRPr lang="ru-RU" sz="1600" b="1" i="1" dirty="0">
              <a:solidFill>
                <a:srgbClr val="0000CC"/>
              </a:solidFill>
              <a:cs typeface="Angsana New" panose="02020603050405020304" pitchFamily="18" charset="-34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280586330"/>
              </p:ext>
            </p:extLst>
          </p:nvPr>
        </p:nvGraphicFramePr>
        <p:xfrm>
          <a:off x="0" y="1052736"/>
          <a:ext cx="9144000" cy="5805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7364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864096"/>
          </a:xfrm>
        </p:spPr>
        <p:txBody>
          <a:bodyPr>
            <a:noAutofit/>
          </a:bodyPr>
          <a:lstStyle/>
          <a:p>
            <a:pPr algn="r"/>
            <a:r>
              <a:rPr lang="ru-RU" sz="2800" dirty="0" smtClean="0"/>
              <a:t>Расходы на жилищно-коммунальное хозяйство</a:t>
            </a:r>
            <a:endParaRPr lang="ru-RU" sz="2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945391412"/>
              </p:ext>
            </p:extLst>
          </p:nvPr>
        </p:nvGraphicFramePr>
        <p:xfrm>
          <a:off x="1547664" y="1628800"/>
          <a:ext cx="7488832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688"/>
            <a:ext cx="3779912" cy="2520280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09188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68680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b="1" dirty="0">
                <a:solidFill>
                  <a:srgbClr val="0000CC"/>
                </a:solidFill>
                <a:effectLst/>
                <a:latin typeface="Georgia" panose="02040502050405020303" pitchFamily="18" charset="0"/>
              </a:rPr>
              <a:t>Программная структура расходов бюджета поселения </a:t>
            </a:r>
            <a:r>
              <a:rPr lang="ru-RU" sz="1800" b="1" dirty="0" smtClean="0">
                <a:effectLst/>
                <a:latin typeface="Georgia" panose="02040502050405020303" pitchFamily="18" charset="0"/>
              </a:rPr>
              <a:t/>
            </a:r>
            <a:br>
              <a:rPr lang="ru-RU" sz="1800" b="1" dirty="0" smtClean="0">
                <a:effectLst/>
                <a:latin typeface="Georgia" panose="02040502050405020303" pitchFamily="18" charset="0"/>
              </a:rPr>
            </a:br>
            <a:r>
              <a:rPr lang="ru-RU" sz="1400" b="1" dirty="0" smtClean="0">
                <a:effectLst/>
                <a:latin typeface="Georgia" panose="02040502050405020303" pitchFamily="18" charset="0"/>
              </a:rPr>
              <a:t/>
            </a:r>
            <a:br>
              <a:rPr lang="ru-RU" sz="1400" b="1" dirty="0" smtClean="0">
                <a:effectLst/>
                <a:latin typeface="Georgia" panose="02040502050405020303" pitchFamily="18" charset="0"/>
              </a:rPr>
            </a:br>
            <a:r>
              <a:rPr lang="ru-RU" sz="1400" b="1" dirty="0">
                <a:effectLst/>
                <a:latin typeface="Georgia" panose="02040502050405020303" pitchFamily="18" charset="0"/>
              </a:rPr>
              <a:t> </a:t>
            </a:r>
            <a:r>
              <a:rPr lang="ru-RU" sz="1400" b="1" dirty="0" smtClean="0">
                <a:effectLst/>
                <a:latin typeface="Georgia" panose="02040502050405020303" pitchFamily="18" charset="0"/>
              </a:rPr>
              <a:t>                                                                                                                                                                      </a:t>
            </a:r>
            <a:r>
              <a:rPr lang="ru-RU" sz="1100" b="1" dirty="0" smtClean="0">
                <a:solidFill>
                  <a:srgbClr val="0000CC"/>
                </a:solidFill>
                <a:effectLst/>
                <a:latin typeface="Georgia" panose="02040502050405020303" pitchFamily="18" charset="0"/>
              </a:rPr>
              <a:t>тыс. рублей</a:t>
            </a:r>
            <a:r>
              <a:rPr lang="ru-RU" sz="1100" b="1" dirty="0" smtClean="0">
                <a:effectLst/>
                <a:latin typeface="Georgia" panose="02040502050405020303" pitchFamily="18" charset="0"/>
              </a:rPr>
              <a:t/>
            </a:r>
            <a:br>
              <a:rPr lang="ru-RU" sz="1100" b="1" dirty="0" smtClean="0">
                <a:effectLst/>
                <a:latin typeface="Georgia" panose="02040502050405020303" pitchFamily="18" charset="0"/>
              </a:rPr>
            </a:br>
            <a:endParaRPr lang="ru-RU" sz="1400" dirty="0">
              <a:latin typeface="Georgia" panose="02040502050405020303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33699689"/>
              </p:ext>
            </p:extLst>
          </p:nvPr>
        </p:nvGraphicFramePr>
        <p:xfrm>
          <a:off x="179512" y="764704"/>
          <a:ext cx="7299921" cy="407617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960440"/>
                <a:gridCol w="1224136"/>
                <a:gridCol w="1008112"/>
                <a:gridCol w="1107233"/>
              </a:tblGrid>
              <a:tr h="5838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Наименование муниципальной программы </a:t>
                      </a:r>
                      <a:endParaRPr lang="en-US" sz="11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Гуково-Гнилушевского </a:t>
                      </a:r>
                      <a:r>
                        <a:rPr lang="ru-RU" sz="1100" dirty="0">
                          <a:effectLst/>
                        </a:rPr>
                        <a:t>сельского поселения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202</a:t>
                      </a:r>
                      <a:r>
                        <a:rPr lang="en-US" sz="1100" dirty="0" smtClean="0">
                          <a:effectLst/>
                        </a:rPr>
                        <a:t>5</a:t>
                      </a:r>
                      <a:r>
                        <a:rPr lang="ru-RU" sz="1100" dirty="0" smtClean="0">
                          <a:effectLst/>
                        </a:rPr>
                        <a:t>год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(проект)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202</a:t>
                      </a:r>
                      <a:r>
                        <a:rPr kumimoji="0" lang="en-US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год</a:t>
                      </a:r>
                      <a:endParaRPr kumimoji="0" lang="ru-RU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(проект)</a:t>
                      </a:r>
                      <a:endParaRPr kumimoji="0" lang="ru-RU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202</a:t>
                      </a:r>
                      <a:r>
                        <a:rPr lang="en-US" sz="1100" dirty="0" smtClean="0">
                          <a:effectLst/>
                        </a:rPr>
                        <a:t>7</a:t>
                      </a:r>
                      <a:r>
                        <a:rPr lang="ru-RU" sz="1100" dirty="0" smtClean="0">
                          <a:effectLst/>
                        </a:rPr>
                        <a:t>год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(проект)</a:t>
                      </a:r>
                      <a:endParaRPr lang="ru-RU" sz="1100" dirty="0">
                        <a:effectLst/>
                      </a:endParaRPr>
                    </a:p>
                  </a:txBody>
                  <a:tcPr marL="68580" marR="68580" marT="0" marB="0" anchor="ctr"/>
                </a:tc>
              </a:tr>
              <a:tr h="1362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850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Всего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15015</a:t>
                      </a:r>
                      <a:r>
                        <a:rPr lang="ru-RU" sz="1200" dirty="0" smtClean="0">
                          <a:effectLst/>
                        </a:rPr>
                        <a:t>,</a:t>
                      </a:r>
                      <a:r>
                        <a:rPr lang="en-US" sz="1200" dirty="0" smtClean="0">
                          <a:effectLst/>
                        </a:rPr>
                        <a:t>7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en-US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13008</a:t>
                      </a:r>
                      <a:r>
                        <a:rPr kumimoji="0" lang="ru-RU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kumimoji="0" lang="en-US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kumimoji="0" lang="ru-RU" sz="12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11822</a:t>
                      </a:r>
                      <a:r>
                        <a:rPr kumimoji="0" lang="ru-RU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kumimoji="0" lang="en-US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kumimoji="0" lang="ru-RU" sz="12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2723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Социальные муниципальные программы: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3246</a:t>
                      </a:r>
                      <a:r>
                        <a:rPr kumimoji="0" lang="ru-RU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kumimoji="0" lang="en-US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kumimoji="0" lang="ru-RU" sz="12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en-US" sz="120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3303</a:t>
                      </a:r>
                      <a:r>
                        <a:rPr kumimoji="0" lang="ru-RU" sz="120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kumimoji="0" lang="en-US" sz="120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kumimoji="0" lang="ru-RU" sz="12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20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2238</a:t>
                      </a:r>
                      <a:r>
                        <a:rPr kumimoji="0" lang="ru-RU" sz="120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kumimoji="0" lang="en-US" sz="120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kumimoji="0" lang="ru-RU" sz="12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2160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1. Развитие культуры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2890</a:t>
                      </a:r>
                      <a:r>
                        <a:rPr kumimoji="0" lang="ru-RU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kumimoji="0" lang="en-US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kumimoji="0" lang="ru-RU" sz="12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en-US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2987</a:t>
                      </a:r>
                      <a:r>
                        <a:rPr kumimoji="0" lang="ru-RU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kumimoji="0" lang="en-US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kumimoji="0" lang="ru-RU" sz="12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2121</a:t>
                      </a:r>
                      <a:r>
                        <a:rPr kumimoji="0" lang="ru-RU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kumimoji="0" lang="en-US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kumimoji="0" lang="ru-RU" sz="12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2. Муниципальная политика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354</a:t>
                      </a:r>
                      <a:r>
                        <a:rPr kumimoji="0" lang="ru-RU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kumimoji="0" lang="en-US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kumimoji="0" lang="ru-RU" sz="12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en-US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314</a:t>
                      </a:r>
                      <a:r>
                        <a:rPr kumimoji="0" lang="ru-RU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kumimoji="0" lang="en-US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kumimoji="0" lang="ru-RU" sz="12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116</a:t>
                      </a:r>
                      <a:r>
                        <a:rPr kumimoji="0" lang="ru-RU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kumimoji="0" lang="en-US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kumimoji="0" lang="ru-RU" sz="12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2160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3. Развитие физической культуры и спорта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1,0</a:t>
                      </a:r>
                      <a:endParaRPr kumimoji="0" lang="ru-RU" sz="12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1,0</a:t>
                      </a:r>
                      <a:endParaRPr kumimoji="0" lang="ru-RU" sz="12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1,2</a:t>
                      </a:r>
                      <a:endParaRPr kumimoji="0" lang="ru-RU" sz="12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3600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Инфраструктурные </a:t>
                      </a:r>
                      <a:r>
                        <a:rPr lang="ru-RU" sz="1200" dirty="0" smtClean="0">
                          <a:effectLst/>
                        </a:rPr>
                        <a:t>муниципальные </a:t>
                      </a:r>
                      <a:r>
                        <a:rPr lang="ru-RU" sz="1200" dirty="0">
                          <a:effectLst/>
                        </a:rPr>
                        <a:t>программы: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2467</a:t>
                      </a:r>
                      <a:r>
                        <a:rPr lang="ru-RU" sz="1200" dirty="0" smtClean="0">
                          <a:effectLst/>
                        </a:rPr>
                        <a:t>,</a:t>
                      </a:r>
                      <a:r>
                        <a:rPr lang="en-US" sz="1200" dirty="0" smtClean="0">
                          <a:effectLst/>
                        </a:rPr>
                        <a:t>7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en-US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101</a:t>
                      </a:r>
                      <a:r>
                        <a:rPr kumimoji="0" lang="ru-RU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kumimoji="0" lang="en-US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kumimoji="0" lang="ru-RU" sz="12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r>
                        <a:rPr kumimoji="0" lang="ru-RU" sz="1200" b="0" i="0" u="none" strike="noStrike" kern="1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kumimoji="0" lang="en-US" sz="1200" b="0" i="0" u="none" strike="noStrike" kern="1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kumimoji="0" lang="ru-RU" sz="12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2160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4. Развитие транспортной системы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295</a:t>
                      </a:r>
                      <a:r>
                        <a:rPr lang="ru-RU" sz="1200" dirty="0" smtClean="0">
                          <a:effectLst/>
                        </a:rPr>
                        <a:t>,</a:t>
                      </a:r>
                      <a:r>
                        <a:rPr lang="en-US" sz="1200" dirty="0" smtClean="0">
                          <a:effectLst/>
                        </a:rPr>
                        <a:t>3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smtClean="0">
                          <a:effectLst/>
                        </a:rPr>
                        <a:t>0,0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0</a:t>
                      </a:r>
                      <a:r>
                        <a:rPr lang="ru-RU" sz="1200" dirty="0" smtClean="0">
                          <a:effectLst/>
                        </a:rPr>
                        <a:t>,</a:t>
                      </a:r>
                      <a:r>
                        <a:rPr lang="en-US" sz="1200" dirty="0" smtClean="0">
                          <a:effectLst/>
                        </a:rPr>
                        <a:t>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320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5. Благоустройство территории и жилищно-коммунальное хозяйство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2172</a:t>
                      </a:r>
                      <a:r>
                        <a:rPr lang="ru-RU" sz="1200" dirty="0" smtClean="0">
                          <a:effectLst/>
                        </a:rPr>
                        <a:t>,</a:t>
                      </a:r>
                      <a:r>
                        <a:rPr lang="en-US" sz="1200" dirty="0" smtClean="0">
                          <a:effectLst/>
                        </a:rPr>
                        <a:t>4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en-US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101</a:t>
                      </a:r>
                      <a:r>
                        <a:rPr kumimoji="0" lang="ru-RU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kumimoji="0" lang="en-US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kumimoji="0" lang="ru-RU" sz="12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r>
                        <a:rPr kumimoji="0" lang="ru-RU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kumimoji="0" lang="en-US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kumimoji="0" lang="ru-RU" sz="12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2160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Иные муниципальные программы: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6670" indent="-58420"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</a:rPr>
                        <a:t>9301</a:t>
                      </a:r>
                      <a:r>
                        <a:rPr lang="ru-RU" sz="1200" kern="100" dirty="0" smtClean="0">
                          <a:effectLst/>
                        </a:rPr>
                        <a:t>,</a:t>
                      </a:r>
                      <a:r>
                        <a:rPr lang="en-US" sz="1200" kern="100" dirty="0" smtClean="0">
                          <a:effectLst/>
                        </a:rPr>
                        <a:t>7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6670" indent="-58420" algn="ctr">
                        <a:spcAft>
                          <a:spcPts val="0"/>
                        </a:spcAft>
                      </a:pPr>
                      <a:r>
                        <a:rPr kumimoji="0" lang="en-US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9602</a:t>
                      </a:r>
                      <a:r>
                        <a:rPr kumimoji="0" lang="ru-RU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kumimoji="0" lang="en-US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kumimoji="0" lang="ru-RU" sz="12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-58420" algn="ctr" rtl="0" eaLnBrk="1" latinLnBrk="0" hangingPunct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9584</a:t>
                      </a:r>
                      <a:r>
                        <a:rPr kumimoji="0" lang="ru-RU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kumimoji="0" lang="en-US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kumimoji="0" lang="ru-RU" sz="12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5893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6. </a:t>
                      </a:r>
                      <a:r>
                        <a:rPr lang="ru-RU" sz="1200" dirty="0" smtClean="0">
                          <a:effectLst/>
                        </a:rPr>
                        <a:t>Обеспечение</a:t>
                      </a:r>
                      <a:r>
                        <a:rPr lang="ru-RU" sz="1200" baseline="0" dirty="0" smtClean="0">
                          <a:effectLst/>
                        </a:rPr>
                        <a:t>   пожарной безопасности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</a:rPr>
                        <a:t>135</a:t>
                      </a:r>
                      <a:r>
                        <a:rPr lang="ru-RU" sz="1200" kern="100" dirty="0" smtClean="0">
                          <a:effectLst/>
                        </a:rPr>
                        <a:t>,</a:t>
                      </a:r>
                      <a:r>
                        <a:rPr lang="en-US" sz="1200" kern="100" dirty="0" smtClean="0">
                          <a:effectLst/>
                        </a:rPr>
                        <a:t>5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4,0</a:t>
                      </a:r>
                      <a:endParaRPr kumimoji="0" lang="ru-RU" sz="12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kumimoji="0" lang="ru-RU" sz="12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7. Управление муниципальными финансами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9166</a:t>
                      </a:r>
                      <a:r>
                        <a:rPr kumimoji="0" lang="ru-RU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kumimoji="0" lang="en-US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kumimoji="0" lang="ru-RU" sz="12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9598</a:t>
                      </a:r>
                      <a:r>
                        <a:rPr kumimoji="0" lang="ru-RU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kumimoji="0" lang="en-US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kumimoji="0" lang="ru-RU" sz="12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9584</a:t>
                      </a:r>
                      <a:r>
                        <a:rPr kumimoji="0" lang="ru-RU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kumimoji="0" lang="en-US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kumimoji="0" lang="ru-RU" sz="12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941168"/>
            <a:ext cx="3528392" cy="1854689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79681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Муниципальный долг Гуково-Гнилушевского сельского поселения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60707791"/>
              </p:ext>
            </p:extLst>
          </p:nvPr>
        </p:nvGraphicFramePr>
        <p:xfrm>
          <a:off x="2195736" y="404664"/>
          <a:ext cx="5760640" cy="3898137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3042082"/>
                <a:gridCol w="906186"/>
                <a:gridCol w="906186"/>
                <a:gridCol w="906186"/>
              </a:tblGrid>
              <a:tr h="810736">
                <a:tc>
                  <a:txBody>
                    <a:bodyPr/>
                    <a:lstStyle/>
                    <a:p>
                      <a:pPr indent="-68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Показатель</a:t>
                      </a:r>
                      <a:endParaRPr lang="ru-RU" sz="1000" dirty="0">
                        <a:solidFill>
                          <a:srgbClr val="0000CC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</a:endParaRP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202</a:t>
                      </a:r>
                      <a:r>
                        <a:rPr lang="en-US" sz="1100" dirty="0" smtClean="0">
                          <a:effectLst/>
                        </a:rPr>
                        <a:t>5</a:t>
                      </a:r>
                      <a:endParaRPr lang="ru-RU" sz="1000" dirty="0">
                        <a:solidFill>
                          <a:srgbClr val="0000CC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</a:endParaRPr>
                    </a:p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202</a:t>
                      </a:r>
                      <a:r>
                        <a:rPr lang="en-US" sz="1100" dirty="0" smtClean="0">
                          <a:effectLst/>
                        </a:rPr>
                        <a:t>6</a:t>
                      </a:r>
                      <a:endParaRPr lang="ru-RU" sz="1000" dirty="0">
                        <a:solidFill>
                          <a:srgbClr val="0000CC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</a:endParaRP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202</a:t>
                      </a:r>
                      <a:r>
                        <a:rPr lang="en-US" sz="1100" dirty="0" smtClean="0">
                          <a:effectLst/>
                        </a:rPr>
                        <a:t>7</a:t>
                      </a:r>
                      <a:endParaRPr lang="ru-RU" sz="1000" dirty="0">
                        <a:solidFill>
                          <a:srgbClr val="0000CC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577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Объем муниципального долга Гуково-Гнилушевского сельского поселения*, всего</a:t>
                      </a:r>
                      <a:endParaRPr lang="ru-RU" sz="1400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0,0</a:t>
                      </a:r>
                      <a:endParaRPr lang="ru-RU" sz="1400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0,0</a:t>
                      </a:r>
                      <a:endParaRPr lang="ru-RU" sz="1400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0,0</a:t>
                      </a:r>
                      <a:endParaRPr lang="ru-RU" sz="1400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59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 том числе:</a:t>
                      </a:r>
                      <a:endParaRPr lang="ru-RU" sz="1400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40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5925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Обязательства по кредитам кредитных организаций</a:t>
                      </a:r>
                      <a:endParaRPr lang="ru-RU" sz="140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40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59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0,0</a:t>
                      </a:r>
                      <a:endParaRPr lang="ru-RU" sz="1400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0,0</a:t>
                      </a:r>
                      <a:endParaRPr lang="ru-RU" sz="1400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0,0</a:t>
                      </a:r>
                      <a:endParaRPr lang="ru-RU" sz="1400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718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Обязательства по бюджетным кредитам</a:t>
                      </a:r>
                      <a:endParaRPr lang="ru-RU" sz="1400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0,0</a:t>
                      </a:r>
                      <a:endParaRPr lang="ru-RU" sz="1400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0,0</a:t>
                      </a:r>
                      <a:endParaRPr lang="ru-RU" sz="1400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0,0</a:t>
                      </a:r>
                      <a:endParaRPr lang="ru-RU" sz="1400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0351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295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/>
            </a:r>
            <a:b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effectLst/>
              </a:rPr>
            </a:b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 </a:t>
            </a: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Бюджетный прогноз</a:t>
            </a:r>
            <a:b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effectLst/>
              </a:rPr>
            </a:b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Гуково-Гнилушевского </a:t>
            </a: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  <a:effectLst/>
              </a:rPr>
              <a:t>сельского поселения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  <a:effectLst/>
              </a:rPr>
              <a:t/>
            </a:r>
            <a:br>
              <a:rPr lang="ru-RU" sz="1800" dirty="0">
                <a:solidFill>
                  <a:schemeClr val="accent6">
                    <a:lumMod val="50000"/>
                  </a:schemeClr>
                </a:solidFill>
                <a:effectLst/>
              </a:rPr>
            </a:b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  <a:effectLst/>
              </a:rPr>
              <a:t> на период </a:t>
            </a: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202</a:t>
            </a:r>
            <a:r>
              <a:rPr lang="en-US" sz="1800" b="1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5</a:t>
            </a: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-202</a:t>
            </a:r>
            <a:r>
              <a:rPr lang="en-US" sz="1800" b="1" smtClean="0">
                <a:solidFill>
                  <a:schemeClr val="accent6">
                    <a:lumMod val="50000"/>
                  </a:schemeClr>
                </a:solidFill>
                <a:effectLst/>
              </a:rPr>
              <a:t>7</a:t>
            </a:r>
            <a:r>
              <a:rPr lang="ru-RU" sz="1800" b="1" smtClean="0">
                <a:solidFill>
                  <a:schemeClr val="accent6">
                    <a:lumMod val="50000"/>
                  </a:schemeClr>
                </a:solidFill>
                <a:effectLst/>
              </a:rPr>
              <a:t> </a:t>
            </a: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  <a:effectLst/>
              </a:rPr>
              <a:t>годов</a:t>
            </a:r>
            <a:endParaRPr lang="ru-RU" sz="1800" dirty="0">
              <a:solidFill>
                <a:schemeClr val="accent6">
                  <a:lumMod val="50000"/>
                </a:schemeClr>
              </a:soli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1554162"/>
            <a:ext cx="8424936" cy="4035077"/>
          </a:xfrm>
          <a:solidFill>
            <a:srgbClr val="FFFFCC"/>
          </a:solidFill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006000"/>
                </a:solidFill>
              </a:rPr>
              <a:t>ДЛЯ ПОДГОТОВКИ:</a:t>
            </a:r>
          </a:p>
          <a:p>
            <a:pPr marL="0" indent="0" algn="ctr">
              <a:buNone/>
            </a:pPr>
            <a:endParaRPr lang="ru-RU" dirty="0" smtClean="0">
              <a:solidFill>
                <a:srgbClr val="006000"/>
              </a:solidFill>
            </a:endParaRPr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300" dirty="0">
                <a:solidFill>
                  <a:srgbClr val="006000"/>
                </a:solidFill>
              </a:rPr>
              <a:t>- Федеральный закон от 28.06.2014 №172-ФЗ «О </a:t>
            </a:r>
            <a:r>
              <a:rPr lang="ru-RU" sz="3300" dirty="0" smtClean="0">
                <a:solidFill>
                  <a:srgbClr val="006000"/>
                </a:solidFill>
              </a:rPr>
              <a:t>стратегическом планировании </a:t>
            </a:r>
            <a:r>
              <a:rPr lang="ru-RU" sz="3300" dirty="0">
                <a:solidFill>
                  <a:srgbClr val="006000"/>
                </a:solidFill>
              </a:rPr>
              <a:t>в Российской Федерации</a:t>
            </a:r>
            <a:r>
              <a:rPr lang="ru-RU" sz="3300" dirty="0" smtClean="0">
                <a:solidFill>
                  <a:srgbClr val="006000"/>
                </a:solidFill>
              </a:rPr>
              <a:t>»;</a:t>
            </a:r>
            <a:endParaRPr lang="ru-RU" sz="3300" dirty="0">
              <a:solidFill>
                <a:srgbClr val="006000"/>
              </a:solidFill>
            </a:endParaRPr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300" dirty="0">
                <a:solidFill>
                  <a:srgbClr val="006000"/>
                </a:solidFill>
              </a:rPr>
              <a:t>- Бюджетный кодекс РФ дополнен статьей 1701 «</a:t>
            </a:r>
            <a:r>
              <a:rPr lang="ru-RU" sz="3300" dirty="0" smtClean="0">
                <a:solidFill>
                  <a:srgbClr val="006000"/>
                </a:solidFill>
              </a:rPr>
              <a:t>Долгосрочное бюджетное </a:t>
            </a:r>
            <a:r>
              <a:rPr lang="ru-RU" sz="3300" dirty="0">
                <a:solidFill>
                  <a:srgbClr val="006000"/>
                </a:solidFill>
              </a:rPr>
              <a:t>планирование», с требованием формирования </a:t>
            </a:r>
            <a:r>
              <a:rPr lang="ru-RU" sz="3300" dirty="0" smtClean="0">
                <a:solidFill>
                  <a:srgbClr val="006000"/>
                </a:solidFill>
              </a:rPr>
              <a:t>бюджетного прогноза </a:t>
            </a:r>
            <a:r>
              <a:rPr lang="ru-RU" sz="3300" dirty="0">
                <a:solidFill>
                  <a:srgbClr val="006000"/>
                </a:solidFill>
              </a:rPr>
              <a:t>субъекта РФ на долгосрочный </a:t>
            </a:r>
            <a:r>
              <a:rPr lang="ru-RU" sz="3300" dirty="0" smtClean="0">
                <a:solidFill>
                  <a:srgbClr val="006000"/>
                </a:solidFill>
              </a:rPr>
              <a:t>период;</a:t>
            </a:r>
            <a:endParaRPr lang="ru-RU" sz="3300" dirty="0">
              <a:solidFill>
                <a:srgbClr val="006000"/>
              </a:solidFill>
            </a:endParaRPr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300" dirty="0">
                <a:solidFill>
                  <a:srgbClr val="006000"/>
                </a:solidFill>
              </a:rPr>
              <a:t>- Областной закон от 03.08.2007 № 743-ЗС «О бюджетном процессе </a:t>
            </a:r>
            <a:r>
              <a:rPr lang="ru-RU" sz="3300" dirty="0" smtClean="0">
                <a:solidFill>
                  <a:srgbClr val="006000"/>
                </a:solidFill>
              </a:rPr>
              <a:t>в Ростовской </a:t>
            </a:r>
            <a:r>
              <a:rPr lang="ru-RU" sz="3300" dirty="0">
                <a:solidFill>
                  <a:srgbClr val="006000"/>
                </a:solidFill>
              </a:rPr>
              <a:t>области» дополнен статьей 19.1 «Долгосрочное </a:t>
            </a:r>
            <a:r>
              <a:rPr lang="ru-RU" sz="3300" dirty="0" smtClean="0">
                <a:solidFill>
                  <a:srgbClr val="006000"/>
                </a:solidFill>
              </a:rPr>
              <a:t>бюджетное планирование»;</a:t>
            </a:r>
            <a:endParaRPr lang="ru-RU" sz="3300" dirty="0">
              <a:solidFill>
                <a:srgbClr val="006000"/>
              </a:solidFill>
            </a:endParaRPr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rgbClr val="006000"/>
                </a:solidFill>
              </a:rPr>
              <a:t>- Решение </a:t>
            </a:r>
            <a:r>
              <a:rPr lang="ru-RU" dirty="0">
                <a:solidFill>
                  <a:srgbClr val="006000"/>
                </a:solidFill>
              </a:rPr>
              <a:t>Собрания депутатов Гуково-Гнилушевского сельского поселения от 06 августа 2007 года № 13 «Об утверждении Положения о бюджетном процессе в муниципальном образовании «Гуково-Гнилушевское сельское поселение» дополнено статьей «Долгосрочное бюджетное планирование</a:t>
            </a:r>
            <a:r>
              <a:rPr lang="ru-RU" dirty="0" smtClean="0">
                <a:solidFill>
                  <a:srgbClr val="006000"/>
                </a:solidFill>
              </a:rPr>
              <a:t>»;</a:t>
            </a:r>
            <a:endParaRPr lang="ru-RU" dirty="0">
              <a:solidFill>
                <a:srgbClr val="006000"/>
              </a:solidFill>
            </a:endParaRPr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rgbClr val="006000"/>
                </a:solidFill>
              </a:rPr>
              <a:t>- Постановление </a:t>
            </a:r>
            <a:r>
              <a:rPr lang="ru-RU" dirty="0">
                <a:solidFill>
                  <a:srgbClr val="006000"/>
                </a:solidFill>
              </a:rPr>
              <a:t>Администрации Гуково-Гнилушевского сельского поселения от 29.01.2016 № 13 </a:t>
            </a:r>
            <a:r>
              <a:rPr lang="ru-RU" dirty="0" smtClean="0">
                <a:solidFill>
                  <a:srgbClr val="006000"/>
                </a:solidFill>
              </a:rPr>
              <a:t>«Правила </a:t>
            </a:r>
            <a:r>
              <a:rPr lang="ru-RU" dirty="0">
                <a:solidFill>
                  <a:srgbClr val="006000"/>
                </a:solidFill>
              </a:rPr>
              <a:t>разработки и утверждения бюджетного прогноза Гуково-Гнилушевского сельского поселения на долгосрочный </a:t>
            </a:r>
            <a:r>
              <a:rPr lang="ru-RU" dirty="0" smtClean="0">
                <a:solidFill>
                  <a:srgbClr val="006000"/>
                </a:solidFill>
              </a:rPr>
              <a:t>период».</a:t>
            </a:r>
            <a:endParaRPr lang="ru-RU" dirty="0">
              <a:solidFill>
                <a:srgbClr val="006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0160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260648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cs typeface="Arabic Typesetting" panose="03020402040406030203" pitchFamily="66" charset="-78"/>
              </a:rPr>
              <a:t>Бюджет на 202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cs typeface="Arabic Typesetting" panose="03020402040406030203" pitchFamily="66" charset="-78"/>
              </a:rPr>
              <a:t>5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cs typeface="Arabic Typesetting" panose="03020402040406030203" pitchFamily="66" charset="-78"/>
              </a:rPr>
              <a:t>год и плановый период 202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cs typeface="Arabic Typesetting" panose="03020402040406030203" pitchFamily="66" charset="-78"/>
              </a:rPr>
              <a:t>6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cs typeface="Arabic Typesetting" panose="03020402040406030203" pitchFamily="66" charset="-78"/>
              </a:rPr>
              <a:t> и 202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cs typeface="Arabic Typesetting" panose="03020402040406030203" pitchFamily="66" charset="-78"/>
              </a:rPr>
              <a:t>7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cs typeface="Arabic Typesetting" panose="03020402040406030203" pitchFamily="66" charset="-78"/>
              </a:rPr>
              <a:t> годов</a:t>
            </a:r>
            <a:endParaRPr lang="ru-RU" b="1" dirty="0">
              <a:solidFill>
                <a:schemeClr val="accent5">
                  <a:lumMod val="50000"/>
                </a:schemeClr>
              </a:solidFill>
              <a:cs typeface="Arabic Typesetting" panose="03020402040406030203" pitchFamily="66" charset="-78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994787428"/>
              </p:ext>
            </p:extLst>
          </p:nvPr>
        </p:nvGraphicFramePr>
        <p:xfrm>
          <a:off x="559800" y="1196752"/>
          <a:ext cx="7992888" cy="5237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822893" y="761580"/>
            <a:ext cx="55446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 smtClean="0"/>
              <a:t>Основные приоритеты </a:t>
            </a:r>
            <a:r>
              <a:rPr lang="ru-RU" b="1" u="sng" dirty="0"/>
              <a:t>бюджетной политики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094671" y="3223007"/>
            <a:ext cx="2954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 smtClean="0"/>
              <a:t>Первоочередные задачи</a:t>
            </a:r>
            <a:endParaRPr lang="ru-RU" b="1" u="sng" dirty="0"/>
          </a:p>
        </p:txBody>
      </p:sp>
    </p:spTree>
    <p:extLst>
      <p:ext uri="{BB962C8B-B14F-4D97-AF65-F5344CB8AC3E}">
        <p14:creationId xmlns:p14="http://schemas.microsoft.com/office/powerpoint/2010/main" val="381651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84191" y="260648"/>
            <a:ext cx="8711265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u="sng" dirty="0" smtClean="0"/>
              <a:t>Особенности составления решения на 202</a:t>
            </a:r>
            <a:r>
              <a:rPr lang="en-US" sz="2800" b="1" i="1" u="sng" dirty="0" smtClean="0"/>
              <a:t>5</a:t>
            </a:r>
            <a:r>
              <a:rPr lang="ru-RU" sz="2800" b="1" i="1" u="sng" dirty="0" smtClean="0"/>
              <a:t> год и на плановый период 202</a:t>
            </a:r>
            <a:r>
              <a:rPr lang="en-US" sz="2800" b="1" i="1" u="sng" dirty="0" smtClean="0"/>
              <a:t>6 </a:t>
            </a:r>
            <a:r>
              <a:rPr lang="ru-RU" sz="2800" b="1" i="1" u="sng" dirty="0" smtClean="0"/>
              <a:t>и 202</a:t>
            </a:r>
            <a:r>
              <a:rPr lang="en-US" sz="2800" b="1" i="1" u="sng" dirty="0" smtClean="0"/>
              <a:t>7</a:t>
            </a:r>
            <a:r>
              <a:rPr lang="ru-RU" sz="2800" b="1" i="1" u="sng" dirty="0" smtClean="0"/>
              <a:t> годов:</a:t>
            </a:r>
          </a:p>
          <a:p>
            <a:pPr algn="ctr"/>
            <a:endParaRPr lang="ru-RU" b="1" i="1" u="sng" dirty="0" smtClean="0"/>
          </a:p>
          <a:p>
            <a:pPr algn="just"/>
            <a:endParaRPr lang="ru-RU" sz="1600" dirty="0" smtClean="0"/>
          </a:p>
          <a:p>
            <a:pPr algn="just"/>
            <a:r>
              <a:rPr lang="ru-RU" sz="1600" dirty="0" smtClean="0"/>
              <a:t>	</a:t>
            </a:r>
            <a:r>
              <a:rPr lang="ru-RU" sz="2400" dirty="0" smtClean="0"/>
              <a:t>Исходными </a:t>
            </a:r>
            <a:r>
              <a:rPr lang="ru-RU" sz="2400" dirty="0"/>
              <a:t>данными для расчета расходов на </a:t>
            </a:r>
            <a:r>
              <a:rPr lang="ru-RU" sz="2400" dirty="0" smtClean="0"/>
              <a:t>202</a:t>
            </a:r>
            <a:r>
              <a:rPr lang="en-US" sz="2400" dirty="0" smtClean="0"/>
              <a:t>5</a:t>
            </a:r>
            <a:r>
              <a:rPr lang="ru-RU" sz="2400" dirty="0" smtClean="0"/>
              <a:t> </a:t>
            </a:r>
            <a:r>
              <a:rPr lang="ru-RU" sz="2400" dirty="0"/>
              <a:t>и </a:t>
            </a:r>
            <a:r>
              <a:rPr lang="ru-RU" sz="2400" dirty="0" smtClean="0"/>
              <a:t>202</a:t>
            </a:r>
            <a:r>
              <a:rPr lang="en-US" sz="2400" dirty="0" smtClean="0"/>
              <a:t>7</a:t>
            </a:r>
            <a:r>
              <a:rPr lang="ru-RU" sz="2400" dirty="0" smtClean="0"/>
              <a:t> </a:t>
            </a:r>
            <a:r>
              <a:rPr lang="ru-RU" sz="2400" dirty="0"/>
              <a:t>годы приняты бюджетные ассигнования, утвержденные решением от </a:t>
            </a:r>
            <a:r>
              <a:rPr lang="ru-RU" sz="2400" dirty="0" smtClean="0"/>
              <a:t>2</a:t>
            </a:r>
            <a:r>
              <a:rPr lang="en-US" sz="2400" dirty="0" smtClean="0"/>
              <a:t>4</a:t>
            </a:r>
            <a:r>
              <a:rPr lang="ru-RU" sz="2400" dirty="0" smtClean="0"/>
              <a:t>.12.20</a:t>
            </a:r>
            <a:r>
              <a:rPr lang="en-US" sz="2400" dirty="0" smtClean="0"/>
              <a:t>24</a:t>
            </a:r>
            <a:r>
              <a:rPr lang="ru-RU" sz="2400" dirty="0" smtClean="0"/>
              <a:t> </a:t>
            </a:r>
            <a:r>
              <a:rPr lang="ru-RU" sz="2400" dirty="0"/>
              <a:t>№ </a:t>
            </a:r>
            <a:r>
              <a:rPr lang="en-US" sz="2400" dirty="0" smtClean="0"/>
              <a:t>139</a:t>
            </a:r>
            <a:r>
              <a:rPr lang="ru-RU" sz="2400" dirty="0" smtClean="0"/>
              <a:t> </a:t>
            </a:r>
            <a:r>
              <a:rPr lang="ru-RU" sz="2400" dirty="0"/>
              <a:t>«О бюджете Гуково-Гнилушевского сельского поселения сельского поселения Краcносулинского района на </a:t>
            </a:r>
            <a:r>
              <a:rPr lang="ru-RU" sz="2400" dirty="0" smtClean="0"/>
              <a:t>20</a:t>
            </a:r>
            <a:r>
              <a:rPr lang="en-US" sz="2400" dirty="0" smtClean="0"/>
              <a:t>25</a:t>
            </a:r>
            <a:r>
              <a:rPr lang="ru-RU" sz="2400" dirty="0" smtClean="0"/>
              <a:t> </a:t>
            </a:r>
            <a:r>
              <a:rPr lang="ru-RU" sz="2400" dirty="0"/>
              <a:t>год и на плановый период </a:t>
            </a:r>
            <a:r>
              <a:rPr lang="ru-RU" sz="2400" dirty="0" smtClean="0"/>
              <a:t>202</a:t>
            </a:r>
            <a:r>
              <a:rPr lang="en-US" sz="2400" dirty="0" smtClean="0"/>
              <a:t>6</a:t>
            </a:r>
            <a:r>
              <a:rPr lang="ru-RU" sz="2400" dirty="0" smtClean="0"/>
              <a:t> </a:t>
            </a:r>
            <a:r>
              <a:rPr lang="ru-RU" sz="2400" dirty="0"/>
              <a:t>и </a:t>
            </a:r>
            <a:r>
              <a:rPr lang="ru-RU" sz="2400" dirty="0" smtClean="0"/>
              <a:t>202</a:t>
            </a:r>
            <a:r>
              <a:rPr lang="en-US" sz="2400" dirty="0" smtClean="0"/>
              <a:t>7</a:t>
            </a:r>
            <a:r>
              <a:rPr lang="ru-RU" sz="2400" dirty="0" smtClean="0"/>
              <a:t>годов</a:t>
            </a:r>
            <a:r>
              <a:rPr lang="ru-RU" sz="2400" dirty="0"/>
              <a:t>», для расходов на </a:t>
            </a:r>
            <a:r>
              <a:rPr lang="ru-RU" sz="2400" dirty="0" smtClean="0"/>
              <a:t>202</a:t>
            </a:r>
            <a:r>
              <a:rPr lang="en-US" sz="2400" dirty="0" smtClean="0"/>
              <a:t>6</a:t>
            </a:r>
            <a:r>
              <a:rPr lang="ru-RU" sz="2400" dirty="0" smtClean="0"/>
              <a:t> </a:t>
            </a:r>
            <a:r>
              <a:rPr lang="ru-RU" sz="2400" dirty="0"/>
              <a:t>год – бюджетные ассигнования </a:t>
            </a:r>
            <a:r>
              <a:rPr lang="ru-RU" sz="2400" dirty="0" smtClean="0"/>
              <a:t>20</a:t>
            </a:r>
            <a:r>
              <a:rPr lang="en-US" sz="2400" dirty="0" smtClean="0"/>
              <a:t>25</a:t>
            </a:r>
            <a:r>
              <a:rPr lang="ru-RU" sz="2400" dirty="0" smtClean="0"/>
              <a:t> </a:t>
            </a:r>
            <a:r>
              <a:rPr lang="ru-RU" sz="2400" dirty="0"/>
              <a:t>года, установленные этим </a:t>
            </a:r>
            <a:r>
              <a:rPr lang="ru-RU" sz="2400" dirty="0" smtClean="0"/>
              <a:t>решением.</a:t>
            </a:r>
          </a:p>
          <a:p>
            <a:pPr algn="just"/>
            <a:endParaRPr lang="ru-RU" sz="2400" dirty="0" smtClean="0"/>
          </a:p>
          <a:p>
            <a:pPr marL="285750" indent="-285750" algn="just">
              <a:buFontTx/>
              <a:buChar char="-"/>
            </a:pPr>
            <a:endParaRPr lang="ru-RU" sz="1600" dirty="0" smtClean="0"/>
          </a:p>
          <a:p>
            <a:pPr marL="285750" indent="-285750" algn="just">
              <a:buFontTx/>
              <a:buChar char="-"/>
            </a:pPr>
            <a:endParaRPr lang="ru-RU" sz="1600" dirty="0" smtClean="0"/>
          </a:p>
          <a:p>
            <a:pPr marL="285750" indent="-285750" algn="just">
              <a:buFontTx/>
              <a:buChar char="-"/>
            </a:pPr>
            <a:endParaRPr lang="ru-RU" sz="1600" dirty="0" smtClean="0"/>
          </a:p>
          <a:p>
            <a:pPr marL="285750" indent="-285750" algn="just">
              <a:buFontTx/>
              <a:buChar char="-"/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292530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ctrTitle"/>
          </p:nvPr>
        </p:nvSpPr>
        <p:spPr>
          <a:xfrm>
            <a:off x="971600" y="548680"/>
            <a:ext cx="7175351" cy="4896544"/>
          </a:xfrm>
        </p:spPr>
        <p:txBody>
          <a:bodyPr/>
          <a:lstStyle/>
          <a:p>
            <a:pPr marL="0" lvl="0" indent="0" algn="just">
              <a:spcBef>
                <a:spcPts val="0"/>
              </a:spcBef>
              <a:buNone/>
            </a:pPr>
            <a:r>
              <a:rPr lang="ru-RU" sz="2400" b="0" dirty="0" smtClean="0">
                <a:solidFill>
                  <a:prstClr val="black"/>
                </a:solidFill>
                <a:effectLst/>
                <a:ea typeface="+mn-ea"/>
                <a:cs typeface="+mn-cs"/>
              </a:rPr>
              <a:t>Расходы </a:t>
            </a:r>
            <a:r>
              <a:rPr lang="ru-RU" sz="2400" b="0" dirty="0">
                <a:solidFill>
                  <a:prstClr val="black"/>
                </a:solidFill>
                <a:effectLst/>
                <a:ea typeface="+mn-ea"/>
                <a:cs typeface="+mn-cs"/>
              </a:rPr>
              <a:t>бюджета поселения сформированы с учетом выполнения условий соглашения о </a:t>
            </a:r>
            <a:r>
              <a:rPr lang="ru-RU" sz="2400" b="0" dirty="0" smtClean="0">
                <a:solidFill>
                  <a:prstClr val="black"/>
                </a:solidFill>
                <a:effectLst/>
                <a:ea typeface="+mn-ea"/>
                <a:cs typeface="+mn-cs"/>
              </a:rPr>
              <a:t>мерах по социально-экономическому развитию и оздоровлению муниципальных финансов от 22.01.202</a:t>
            </a:r>
            <a:r>
              <a:rPr lang="en-US" sz="2400" b="0" dirty="0" smtClean="0">
                <a:solidFill>
                  <a:prstClr val="black"/>
                </a:solidFill>
                <a:effectLst/>
                <a:ea typeface="+mn-ea"/>
                <a:cs typeface="+mn-cs"/>
              </a:rPr>
              <a:t>3</a:t>
            </a:r>
            <a:r>
              <a:rPr lang="ru-RU" sz="2400" b="0" dirty="0" smtClean="0">
                <a:solidFill>
                  <a:prstClr val="black"/>
                </a:solidFill>
                <a:effectLst/>
                <a:ea typeface="+mn-ea"/>
                <a:cs typeface="+mn-cs"/>
              </a:rPr>
              <a:t> г., </a:t>
            </a:r>
            <a:r>
              <a:rPr lang="ru-RU" sz="2400" b="0" dirty="0">
                <a:solidFill>
                  <a:prstClr val="black"/>
                </a:solidFill>
                <a:effectLst/>
                <a:ea typeface="+mn-ea"/>
                <a:cs typeface="+mn-cs"/>
              </a:rPr>
              <a:t>а также мер по не установлению расходных обязательств, не связанных с решением вопросов, отнесенных Конституцией Российской Федерации и федеральными законами </a:t>
            </a:r>
            <a:r>
              <a:rPr lang="ru-RU" sz="2400" b="0" dirty="0" smtClean="0">
                <a:solidFill>
                  <a:prstClr val="black"/>
                </a:solidFill>
                <a:effectLst/>
                <a:ea typeface="+mn-ea"/>
                <a:cs typeface="+mn-cs"/>
              </a:rPr>
              <a:t>к полномочиям </a:t>
            </a:r>
            <a:r>
              <a:rPr lang="ru-RU" sz="2400" b="0" dirty="0">
                <a:solidFill>
                  <a:prstClr val="black"/>
                </a:solidFill>
                <a:effectLst/>
                <a:ea typeface="+mn-ea"/>
                <a:cs typeface="+mn-cs"/>
              </a:rPr>
              <a:t>органов государственной власти субъектов </a:t>
            </a:r>
            <a:r>
              <a:rPr lang="ru-RU" sz="2400" b="0" dirty="0" smtClean="0">
                <a:solidFill>
                  <a:prstClr val="black"/>
                </a:solidFill>
                <a:effectLst/>
                <a:ea typeface="+mn-ea"/>
                <a:cs typeface="+mn-cs"/>
              </a:rPr>
              <a:t>Российской Федерации.</a:t>
            </a:r>
            <a:r>
              <a:rPr lang="ru-RU" sz="2400" b="0" dirty="0">
                <a:solidFill>
                  <a:prstClr val="black"/>
                </a:solidFill>
                <a:effectLst/>
                <a:ea typeface="+mn-ea"/>
                <a:cs typeface="+mn-cs"/>
              </a:rPr>
              <a:t/>
            </a:r>
            <a:br>
              <a:rPr lang="ru-RU" sz="2400" b="0" dirty="0">
                <a:solidFill>
                  <a:prstClr val="black"/>
                </a:solidFill>
                <a:effectLst/>
                <a:ea typeface="+mn-ea"/>
                <a:cs typeface="+mn-cs"/>
              </a:rPr>
            </a:br>
            <a:r>
              <a:rPr lang="ru-RU" sz="2400" b="0" dirty="0">
                <a:solidFill>
                  <a:prstClr val="black"/>
                </a:solidFill>
                <a:effectLst/>
                <a:ea typeface="+mn-ea"/>
                <a:cs typeface="+mn-cs"/>
              </a:rPr>
              <a:t/>
            </a:r>
            <a:br>
              <a:rPr lang="ru-RU" sz="2400" b="0" dirty="0">
                <a:solidFill>
                  <a:prstClr val="black"/>
                </a:solidFill>
                <a:effectLst/>
                <a:ea typeface="+mn-ea"/>
                <a:cs typeface="+mn-cs"/>
              </a:rPr>
            </a:br>
            <a:r>
              <a:rPr lang="ru-RU" sz="2400" b="0" dirty="0" smtClean="0">
                <a:solidFill>
                  <a:prstClr val="black"/>
                </a:solidFill>
                <a:effectLst/>
                <a:ea typeface="+mn-ea"/>
                <a:cs typeface="+mn-cs"/>
              </a:rPr>
              <a:t>Реестр </a:t>
            </a:r>
            <a:r>
              <a:rPr lang="ru-RU" sz="2400" b="0" dirty="0">
                <a:solidFill>
                  <a:prstClr val="black"/>
                </a:solidFill>
                <a:effectLst/>
                <a:ea typeface="+mn-ea"/>
                <a:cs typeface="+mn-cs"/>
              </a:rPr>
              <a:t>расходных обязательств не представляется на бумажном носителе.</a:t>
            </a:r>
          </a:p>
        </p:txBody>
      </p:sp>
    </p:spTree>
    <p:extLst>
      <p:ext uri="{BB962C8B-B14F-4D97-AF65-F5344CB8AC3E}">
        <p14:creationId xmlns:p14="http://schemas.microsoft.com/office/powerpoint/2010/main" val="341135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16632"/>
            <a:ext cx="8686800" cy="936104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ru-RU" sz="2000" b="1" cap="none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  <a:cs typeface="Aparajita" pitchFamily="34" charset="0"/>
              </a:rPr>
              <a:t>Основные характеристики бюджета </a:t>
            </a:r>
            <a:r>
              <a:rPr lang="ru-RU" sz="2000" b="1" cap="none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  <a:cs typeface="Aparajita" pitchFamily="34" charset="0"/>
              </a:rPr>
              <a:t>на </a:t>
            </a:r>
            <a:r>
              <a:rPr lang="ru-RU" sz="2000" b="1" cap="none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  <a:cs typeface="Aparajita" pitchFamily="34" charset="0"/>
              </a:rPr>
              <a:t>202</a:t>
            </a:r>
            <a:r>
              <a:rPr lang="en-US" sz="2000" b="1" cap="none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  <a:cs typeface="Aparajita" pitchFamily="34" charset="0"/>
              </a:rPr>
              <a:t>5</a:t>
            </a:r>
            <a:r>
              <a:rPr lang="ru-RU" sz="2000" b="1" cap="none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  <a:cs typeface="Aparajita" pitchFamily="34" charset="0"/>
              </a:rPr>
              <a:t>-202</a:t>
            </a:r>
            <a:r>
              <a:rPr lang="en-US" sz="2000" b="1" cap="none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  <a:cs typeface="Aparajita" pitchFamily="34" charset="0"/>
              </a:rPr>
              <a:t>7</a:t>
            </a:r>
            <a:r>
              <a:rPr lang="ru-RU" sz="2000" b="1" cap="none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  <a:cs typeface="Aparajita" pitchFamily="34" charset="0"/>
              </a:rPr>
              <a:t> годы </a:t>
            </a:r>
            <a:endParaRPr lang="ru-RU" sz="2000" b="1" cap="none" dirty="0">
              <a:ln w="1905"/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 Antiqua" pitchFamily="18" charset="0"/>
              <a:cs typeface="Aparajita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628022833"/>
              </p:ext>
            </p:extLst>
          </p:nvPr>
        </p:nvGraphicFramePr>
        <p:xfrm>
          <a:off x="683568" y="1052735"/>
          <a:ext cx="7920881" cy="4264350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3439330"/>
                <a:gridCol w="1648321"/>
                <a:gridCol w="1416615"/>
                <a:gridCol w="1416615"/>
              </a:tblGrid>
              <a:tr h="379251">
                <a:tc rowSpan="2">
                  <a:txBody>
                    <a:bodyPr/>
                    <a:lstStyle/>
                    <a:p>
                      <a:pPr indent="-68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Показатель</a:t>
                      </a:r>
                      <a:endParaRPr lang="ru-RU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985" marR="66985" marT="0" marB="0"/>
                </a:tc>
                <a:tc gridSpan="3"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Проект решения</a:t>
                      </a:r>
                      <a:endParaRPr lang="ru-RU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985" marR="6698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68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202</a:t>
                      </a:r>
                      <a:r>
                        <a:rPr lang="en-US" sz="1400" dirty="0" smtClean="0">
                          <a:effectLst/>
                        </a:rPr>
                        <a:t>5</a:t>
                      </a:r>
                      <a:endParaRPr lang="ru-RU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985" marR="66985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202</a:t>
                      </a:r>
                      <a:r>
                        <a:rPr lang="en-US" sz="1400" dirty="0" smtClean="0">
                          <a:effectLst/>
                        </a:rPr>
                        <a:t>6</a:t>
                      </a:r>
                      <a:endParaRPr lang="ru-RU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985" marR="66985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202</a:t>
                      </a:r>
                      <a:r>
                        <a:rPr lang="en-US" sz="1400" dirty="0" smtClean="0">
                          <a:effectLst/>
                        </a:rPr>
                        <a:t>7</a:t>
                      </a:r>
                      <a:endParaRPr lang="ru-RU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985" marR="66985" marT="0" marB="0"/>
                </a:tc>
              </a:tr>
              <a:tr h="34587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I</a:t>
                      </a:r>
                      <a:r>
                        <a:rPr lang="ru-RU" sz="1500" dirty="0">
                          <a:effectLst/>
                        </a:rPr>
                        <a:t>. Доходы, всего</a:t>
                      </a:r>
                      <a:endParaRPr lang="ru-RU" sz="15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85" marR="66985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15316.2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985" marR="66985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14045.0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985" marR="66985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12633.0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985" marR="66985" marT="0" marB="0" anchor="ctr"/>
                </a:tc>
              </a:tr>
              <a:tr h="34587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из них:</a:t>
                      </a:r>
                      <a:endParaRPr lang="ru-RU" sz="15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85" marR="66985" marT="0" marB="0" anchor="ctr"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985" marR="66985" marT="0" marB="0" anchor="ctr"/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985" marR="66985" marT="0" marB="0" anchor="ctr"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985" marR="66985" marT="0" marB="0" anchor="ctr"/>
                </a:tc>
              </a:tr>
              <a:tr h="69175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налоговые и неналоговые доходы</a:t>
                      </a:r>
                      <a:endParaRPr lang="ru-RU" sz="15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85" marR="66985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7375.8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985" marR="66985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7392.4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985" marR="66985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7406.1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985" marR="66985" marT="0" marB="0" anchor="ctr"/>
                </a:tc>
              </a:tr>
              <a:tr h="71205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безвозмездные поступления </a:t>
                      </a:r>
                    </a:p>
                  </a:txBody>
                  <a:tcPr marL="66985" marR="66985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7940.4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985" marR="66985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6652.6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985" marR="66985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5226.9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985" marR="66985" marT="0" marB="0" anchor="ctr"/>
                </a:tc>
              </a:tr>
              <a:tr h="49096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II</a:t>
                      </a:r>
                      <a:r>
                        <a:rPr lang="ru-RU" sz="1500" dirty="0">
                          <a:effectLst/>
                        </a:rPr>
                        <a:t>. Расходы, </a:t>
                      </a:r>
                      <a:r>
                        <a:rPr lang="ru-RU" sz="1500" dirty="0" smtClean="0">
                          <a:effectLst/>
                        </a:rPr>
                        <a:t>всего</a:t>
                      </a:r>
                      <a:endParaRPr lang="ru-RU" sz="1500" dirty="0">
                        <a:effectLst/>
                      </a:endParaRPr>
                    </a:p>
                  </a:txBody>
                  <a:tcPr marL="66985" marR="6698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15316.2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985" marR="6698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14045.0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985" marR="6698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12633.0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985" marR="66985" marT="0" marB="0" anchor="ctr"/>
                </a:tc>
              </a:tr>
              <a:tr h="69176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III</a:t>
                      </a:r>
                      <a:r>
                        <a:rPr lang="ru-RU" sz="1500" dirty="0">
                          <a:effectLst/>
                        </a:rPr>
                        <a:t>. Дефицит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(-), профицит (+),</a:t>
                      </a:r>
                      <a:endParaRPr lang="ru-RU" sz="15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85" marR="66985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-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985" marR="66985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-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985" marR="66985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-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985" marR="66985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358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12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t"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400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Основные </a:t>
            </a:r>
            <a:r>
              <a:rPr lang="ru-RU" sz="2400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параметры </a:t>
            </a:r>
            <a:r>
              <a:rPr lang="ru-RU" sz="2400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бюджета поселения на 202</a:t>
            </a:r>
            <a:r>
              <a:rPr lang="en-US" sz="2400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</a:t>
            </a:r>
            <a:r>
              <a:rPr lang="ru-RU" sz="2400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год</a:t>
            </a:r>
            <a:r>
              <a:rPr lang="ru-RU" sz="1000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1000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4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/>
            </a:r>
            <a:br>
              <a:rPr lang="ru-RU" sz="24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</a:rPr>
            </a:br>
            <a:r>
              <a:rPr lang="ru-RU" sz="24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  </a:t>
            </a:r>
            <a:r>
              <a:rPr lang="ru-RU" sz="1800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Доходы бюджета поселения                              Расходы бюджета поселения</a:t>
            </a:r>
            <a:r>
              <a:rPr lang="ru-RU" sz="18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FF33"/>
                </a:solidFill>
                <a:effectLst/>
              </a:rPr>
              <a:t/>
            </a:r>
            <a:br>
              <a:rPr lang="ru-RU" sz="18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FF33"/>
                </a:solidFill>
                <a:effectLst/>
              </a:rPr>
            </a:br>
            <a:r>
              <a:rPr lang="ru-RU" sz="1800" b="1" cap="non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</a:rPr>
              <a:t> </a:t>
            </a:r>
            <a:r>
              <a:rPr lang="ru-RU" sz="18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</a:rPr>
              <a:t>                                                                                                                   </a:t>
            </a:r>
            <a:r>
              <a:rPr lang="ru-RU" sz="1100" b="0" dirty="0" smtClean="0">
                <a:ln w="190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тыс. рублей</a:t>
            </a:r>
            <a:endParaRPr lang="ru-RU" sz="1100" b="0" cap="none" dirty="0">
              <a:ln w="1905"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ffectLst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160909387"/>
              </p:ext>
            </p:extLst>
          </p:nvPr>
        </p:nvGraphicFramePr>
        <p:xfrm>
          <a:off x="179388" y="1412776"/>
          <a:ext cx="8812212" cy="5256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4843423"/>
              </p:ext>
            </p:extLst>
          </p:nvPr>
        </p:nvGraphicFramePr>
        <p:xfrm>
          <a:off x="0" y="1556792"/>
          <a:ext cx="9144000" cy="468052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4572000"/>
                <a:gridCol w="4572000"/>
              </a:tblGrid>
              <a:tr h="455363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7030A0"/>
                          </a:solidFill>
                          <a:latin typeface="Arial Black" pitchFamily="34" charset="0"/>
                        </a:rPr>
                        <a:t>15316</a:t>
                      </a:r>
                      <a:r>
                        <a:rPr lang="ru-RU" sz="2000" b="1" dirty="0" smtClean="0">
                          <a:solidFill>
                            <a:srgbClr val="7030A0"/>
                          </a:solidFill>
                          <a:latin typeface="Arial Black" pitchFamily="34" charset="0"/>
                        </a:rPr>
                        <a:t>,</a:t>
                      </a:r>
                      <a:r>
                        <a:rPr lang="en-US" sz="2000" b="1" dirty="0" smtClean="0">
                          <a:solidFill>
                            <a:srgbClr val="7030A0"/>
                          </a:solidFill>
                          <a:latin typeface="Arial Black" pitchFamily="34" charset="0"/>
                        </a:rPr>
                        <a:t>2</a:t>
                      </a:r>
                      <a:endParaRPr lang="ru-RU" sz="2000" b="1" dirty="0">
                        <a:solidFill>
                          <a:srgbClr val="7030A0"/>
                        </a:solidFill>
                        <a:latin typeface="Arial Black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000" b="1" kern="1200" dirty="0" smtClean="0">
                          <a:solidFill>
                            <a:srgbClr val="7030A0"/>
                          </a:solidFill>
                          <a:latin typeface="Arial Black" pitchFamily="34" charset="0"/>
                        </a:rPr>
                        <a:t>15316</a:t>
                      </a:r>
                      <a:r>
                        <a:rPr kumimoji="0" lang="ru-RU" sz="2000" b="1" kern="1200" dirty="0" smtClean="0">
                          <a:solidFill>
                            <a:srgbClr val="7030A0"/>
                          </a:solidFill>
                          <a:latin typeface="Arial Black" pitchFamily="34" charset="0"/>
                        </a:rPr>
                        <a:t>,</a:t>
                      </a:r>
                      <a:r>
                        <a:rPr kumimoji="0" lang="en-US" sz="2000" b="1" kern="1200" dirty="0" smtClean="0">
                          <a:solidFill>
                            <a:srgbClr val="7030A0"/>
                          </a:solidFill>
                          <a:latin typeface="Arial Black" pitchFamily="34" charset="0"/>
                        </a:rPr>
                        <a:t>2</a:t>
                      </a:r>
                      <a:endParaRPr kumimoji="0" lang="ru-RU" sz="2000" b="1" kern="1200" dirty="0">
                        <a:solidFill>
                          <a:srgbClr val="7030A0"/>
                        </a:solidFill>
                        <a:latin typeface="Arial Black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671556">
                <a:tc>
                  <a:txBody>
                    <a:bodyPr/>
                    <a:lstStyle/>
                    <a:p>
                      <a:pPr algn="ctr"/>
                      <a:r>
                        <a:rPr lang="ru-RU" sz="1600" b="1" cap="none" spc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Налог на доходы физических лиц </a:t>
                      </a:r>
                    </a:p>
                    <a:p>
                      <a:pPr algn="ctr"/>
                      <a:r>
                        <a:rPr lang="en-US" sz="1600" b="1" cap="none" spc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1520</a:t>
                      </a:r>
                      <a:r>
                        <a:rPr lang="ru-RU" sz="1600" b="1" cap="none" spc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,</a:t>
                      </a:r>
                      <a:r>
                        <a:rPr lang="en-US" sz="1600" b="1" cap="none" spc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3</a:t>
                      </a:r>
                      <a:endParaRPr lang="ru-RU" sz="1600" b="1" cap="none" spc="0" dirty="0" smtClean="0">
                        <a:ln w="1905"/>
                        <a:solidFill>
                          <a:srgbClr val="002060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cap="none" spc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Культура</a:t>
                      </a:r>
                    </a:p>
                    <a:p>
                      <a:pPr algn="ctr"/>
                      <a:r>
                        <a:rPr lang="en-US" sz="1600" b="1" kern="1200" cap="none" spc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2890</a:t>
                      </a:r>
                      <a:r>
                        <a:rPr lang="ru-RU" sz="1600" b="1" kern="1200" cap="none" spc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600" b="1" kern="1200" cap="none" spc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ru-RU" sz="1600" b="1" kern="1200" cap="none" spc="0" dirty="0">
                        <a:ln w="1905"/>
                        <a:solidFill>
                          <a:srgbClr val="002060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671556">
                <a:tc>
                  <a:txBody>
                    <a:bodyPr/>
                    <a:lstStyle/>
                    <a:p>
                      <a:pPr algn="ctr"/>
                      <a:r>
                        <a:rPr lang="ru-RU" sz="1600" b="1" cap="none" spc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Налоги на совокупный доход</a:t>
                      </a:r>
                    </a:p>
                    <a:p>
                      <a:pPr algn="ctr"/>
                      <a:r>
                        <a:rPr lang="en-US" sz="1600" b="1" cap="none" spc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442</a:t>
                      </a:r>
                      <a:r>
                        <a:rPr lang="ru-RU" sz="1600" b="1" cap="none" spc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,</a:t>
                      </a:r>
                      <a:r>
                        <a:rPr lang="en-US" sz="1600" b="1" cap="none" spc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7</a:t>
                      </a:r>
                      <a:endParaRPr lang="ru-RU" sz="1600" b="1" cap="none" spc="0" dirty="0" smtClean="0">
                        <a:ln w="1905"/>
                        <a:solidFill>
                          <a:srgbClr val="002060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cap="none" spc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Жилищно-коммунальное хозяйство</a:t>
                      </a:r>
                    </a:p>
                    <a:p>
                      <a:pPr algn="ctr"/>
                      <a:r>
                        <a:rPr lang="en-US" sz="1600" b="1" kern="1200" cap="none" spc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2172</a:t>
                      </a:r>
                      <a:r>
                        <a:rPr lang="ru-RU" sz="1600" b="1" kern="1200" cap="none" spc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600" b="1" kern="1200" cap="none" spc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ru-RU" sz="1600" b="1" kern="1200" cap="none" spc="0" dirty="0" smtClean="0">
                        <a:ln w="1905"/>
                        <a:solidFill>
                          <a:srgbClr val="002060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671556">
                <a:tc>
                  <a:txBody>
                    <a:bodyPr/>
                    <a:lstStyle/>
                    <a:p>
                      <a:pPr algn="ctr"/>
                      <a:r>
                        <a:rPr lang="ru-RU" sz="1600" b="1" cap="none" spc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Налоги на имущество</a:t>
                      </a:r>
                    </a:p>
                    <a:p>
                      <a:pPr algn="ctr"/>
                      <a:r>
                        <a:rPr lang="en-US" sz="1600" b="1" cap="none" spc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5411</a:t>
                      </a:r>
                      <a:r>
                        <a:rPr lang="ru-RU" sz="1600" b="1" cap="none" spc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,</a:t>
                      </a:r>
                      <a:r>
                        <a:rPr lang="en-US" sz="1600" b="1" cap="none" spc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7</a:t>
                      </a:r>
                      <a:endParaRPr lang="ru-RU" sz="1600" b="1" cap="none" spc="0" dirty="0" smtClean="0">
                        <a:ln w="1905"/>
                        <a:solidFill>
                          <a:srgbClr val="002060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cap="none" spc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Национальная оборона</a:t>
                      </a:r>
                    </a:p>
                    <a:p>
                      <a:pPr algn="ctr"/>
                      <a:r>
                        <a:rPr lang="en-US" sz="1600" b="1" kern="1200" cap="none" spc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164</a:t>
                      </a:r>
                      <a:r>
                        <a:rPr lang="ru-RU" sz="1600" b="1" kern="1200" cap="none" spc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600" b="1" kern="1200" cap="none" spc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ru-RU" sz="1600" b="1" kern="1200" cap="none" spc="0" dirty="0">
                        <a:ln w="1905"/>
                        <a:solidFill>
                          <a:srgbClr val="002060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86737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u="none" strike="noStrike" kern="1200" cap="none" spc="0" normalizeH="0" baseline="0" noProof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uLnTx/>
                          <a:uFillTx/>
                        </a:rPr>
                        <a:t>Государственная пошлина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u="none" strike="noStrike" kern="1200" cap="none" spc="0" normalizeH="0" baseline="0" noProof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uLnTx/>
                          <a:uFillTx/>
                        </a:rPr>
                        <a:t>0</a:t>
                      </a:r>
                      <a:r>
                        <a:rPr kumimoji="0" lang="ru-RU" sz="1600" b="1" u="none" strike="noStrike" kern="1200" cap="none" spc="0" normalizeH="0" baseline="0" noProof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uLnTx/>
                          <a:uFillTx/>
                        </a:rPr>
                        <a:t>,</a:t>
                      </a:r>
                      <a:r>
                        <a:rPr kumimoji="0" lang="en-US" sz="1600" b="1" u="none" strike="noStrike" kern="1200" cap="none" spc="0" normalizeH="0" baseline="0" noProof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uLnTx/>
                          <a:uFillTx/>
                        </a:rPr>
                        <a:t>0</a:t>
                      </a:r>
                      <a:endParaRPr kumimoji="0" lang="ru-RU" sz="1600" b="1" i="0" u="none" strike="noStrike" kern="1200" cap="none" spc="0" normalizeH="0" baseline="0" noProof="0" dirty="0" smtClean="0">
                        <a:ln w="1905"/>
                        <a:solidFill>
                          <a:srgbClr val="002060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Национальная безопасность</a:t>
                      </a:r>
                    </a:p>
                    <a:p>
                      <a:pPr algn="ctr"/>
                      <a:r>
                        <a:rPr lang="en-US" sz="1600" b="1" kern="1200" cap="none" spc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135</a:t>
                      </a:r>
                      <a:r>
                        <a:rPr lang="ru-RU" sz="1600" b="1" kern="1200" cap="none" spc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600" b="1" kern="1200" cap="none" spc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ru-RU" sz="1600" b="1" kern="1200" cap="none" spc="0" dirty="0">
                        <a:ln w="1905"/>
                        <a:solidFill>
                          <a:srgbClr val="002060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67155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u="none" strike="noStrike" kern="1200" cap="none" spc="0" normalizeH="0" baseline="0" noProof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uLnTx/>
                          <a:uFillTx/>
                        </a:rPr>
                        <a:t>Безвозмездные поступления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u="none" strike="noStrike" kern="1200" cap="none" spc="0" normalizeH="0" baseline="0" noProof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uLnTx/>
                          <a:uFillTx/>
                        </a:rPr>
                        <a:t>7940</a:t>
                      </a:r>
                      <a:r>
                        <a:rPr kumimoji="0" lang="ru-RU" sz="1600" b="1" u="none" strike="noStrike" kern="1200" cap="none" spc="0" normalizeH="0" baseline="0" noProof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uLnTx/>
                          <a:uFillTx/>
                        </a:rPr>
                        <a:t>,</a:t>
                      </a:r>
                      <a:r>
                        <a:rPr kumimoji="0" lang="en-US" sz="1600" b="1" u="none" strike="noStrike" kern="1200" cap="none" spc="0" normalizeH="0" baseline="0" noProof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uLnTx/>
                          <a:uFillTx/>
                        </a:rPr>
                        <a:t>4</a:t>
                      </a:r>
                      <a:endParaRPr kumimoji="0" lang="ru-RU" sz="1600" b="1" i="0" u="none" strike="noStrike" kern="1200" cap="none" spc="0" normalizeH="0" baseline="0" noProof="0" dirty="0" smtClean="0">
                        <a:ln w="1905"/>
                        <a:solidFill>
                          <a:srgbClr val="002060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cap="none" spc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Социальная политика</a:t>
                      </a:r>
                    </a:p>
                    <a:p>
                      <a:pPr algn="ctr"/>
                      <a:r>
                        <a:rPr lang="en-US" sz="1600" b="1" kern="1200" cap="none" spc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216</a:t>
                      </a:r>
                      <a:r>
                        <a:rPr lang="ru-RU" sz="1600" b="1" kern="1200" cap="none" spc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600" b="1" kern="1200" cap="none" spc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ru-RU" sz="1600" b="1" kern="1200" cap="none" spc="0" dirty="0">
                        <a:ln w="1905"/>
                        <a:solidFill>
                          <a:srgbClr val="002060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67155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u="none" strike="noStrike" kern="1200" cap="none" spc="0" normalizeH="0" baseline="0" noProof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uLnTx/>
                          <a:uFillTx/>
                        </a:rPr>
                        <a:t>Иные доходы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u="none" strike="noStrike" kern="1200" cap="none" spc="0" normalizeH="0" baseline="0" noProof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uLnTx/>
                          <a:uFillTx/>
                        </a:rPr>
                        <a:t>1</a:t>
                      </a:r>
                      <a:r>
                        <a:rPr kumimoji="0" lang="ru-RU" sz="1600" b="1" u="none" strike="noStrike" kern="1200" cap="none" spc="0" normalizeH="0" baseline="0" noProof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uLnTx/>
                          <a:uFillTx/>
                        </a:rPr>
                        <a:t>,</a:t>
                      </a:r>
                      <a:r>
                        <a:rPr kumimoji="0" lang="en-US" sz="1600" b="1" u="none" strike="noStrike" kern="1200" cap="none" spc="0" normalizeH="0" baseline="0" noProof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uLnTx/>
                          <a:uFillTx/>
                        </a:rPr>
                        <a:t>1</a:t>
                      </a:r>
                      <a:endParaRPr kumimoji="0" lang="ru-RU" sz="1600" b="1" i="0" u="none" strike="noStrike" kern="1200" cap="none" spc="0" normalizeH="0" baseline="0" noProof="0" dirty="0" smtClean="0">
                        <a:ln w="1905"/>
                        <a:solidFill>
                          <a:srgbClr val="002060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cap="none" spc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Иные расходы</a:t>
                      </a:r>
                    </a:p>
                    <a:p>
                      <a:pPr algn="ctr"/>
                      <a:r>
                        <a:rPr lang="en-US" sz="1600" b="1" kern="1200" cap="none" spc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9737</a:t>
                      </a:r>
                      <a:r>
                        <a:rPr lang="ru-RU" sz="1600" b="1" kern="1200" cap="none" spc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600" b="1" kern="1200" cap="none" spc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ru-RU" sz="1600" b="1" kern="1200" cap="none" spc="0" dirty="0">
                        <a:ln w="1905"/>
                        <a:solidFill>
                          <a:srgbClr val="002060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522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86800" cy="576064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2400" b="1" cap="non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effectLst/>
                <a:latin typeface="Book Antiqua" pitchFamily="18" charset="0"/>
                <a:cs typeface="Aparajita" pitchFamily="34" charset="0"/>
              </a:rPr>
              <a:t>Основные параметры </a:t>
            </a:r>
            <a:r>
              <a:rPr lang="ru-RU" sz="24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effectLst/>
                <a:latin typeface="Book Antiqua" pitchFamily="18" charset="0"/>
                <a:cs typeface="Aparajita" pitchFamily="34" charset="0"/>
              </a:rPr>
              <a:t>проекта бюджета </a:t>
            </a:r>
            <a:r>
              <a:rPr lang="ru-RU" sz="2400" b="1" cap="non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effectLst/>
                <a:latin typeface="Book Antiqua" pitchFamily="18" charset="0"/>
                <a:cs typeface="Aparajita" pitchFamily="34" charset="0"/>
              </a:rPr>
              <a:t>поселения на </a:t>
            </a:r>
            <a:r>
              <a:rPr lang="ru-RU" sz="24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effectLst/>
                <a:latin typeface="Book Antiqua" pitchFamily="18" charset="0"/>
                <a:cs typeface="Aparajita" pitchFamily="34" charset="0"/>
              </a:rPr>
              <a:t>202</a:t>
            </a:r>
            <a:r>
              <a:rPr lang="en-US" sz="24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effectLst/>
                <a:latin typeface="Book Antiqua" pitchFamily="18" charset="0"/>
                <a:cs typeface="Aparajita" pitchFamily="34" charset="0"/>
              </a:rPr>
              <a:t>6</a:t>
            </a:r>
            <a:r>
              <a:rPr lang="ru-RU" sz="24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effectLst/>
                <a:latin typeface="Book Antiqua" pitchFamily="18" charset="0"/>
                <a:cs typeface="Aparajita" pitchFamily="34" charset="0"/>
              </a:rPr>
              <a:t>и 202</a:t>
            </a:r>
            <a:r>
              <a:rPr lang="en-US" sz="24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effectLst/>
                <a:latin typeface="Book Antiqua" pitchFamily="18" charset="0"/>
                <a:cs typeface="Aparajita" pitchFamily="34" charset="0"/>
              </a:rPr>
              <a:t>7</a:t>
            </a:r>
            <a:r>
              <a:rPr lang="ru-RU" sz="24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effectLst/>
                <a:latin typeface="Book Antiqua" pitchFamily="18" charset="0"/>
                <a:cs typeface="Aparajita" pitchFamily="34" charset="0"/>
              </a:rPr>
              <a:t>годы</a:t>
            </a:r>
            <a:r>
              <a:rPr lang="ru-RU" sz="24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/>
            </a:r>
            <a:br>
              <a:rPr lang="ru-RU" sz="24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</a:rPr>
            </a:br>
            <a:r>
              <a:rPr lang="ru-RU" sz="1600" b="1" cap="non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 </a:t>
            </a:r>
            <a:r>
              <a:rPr lang="ru-RU" sz="16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                                                                                                                                        </a:t>
            </a:r>
            <a:r>
              <a:rPr lang="ru-RU" sz="16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  <a:latin typeface="Book Antiqua" pitchFamily="18" charset="0"/>
              </a:rPr>
              <a:t>тыс. рублей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Book Antiqua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946698627"/>
              </p:ext>
            </p:extLst>
          </p:nvPr>
        </p:nvGraphicFramePr>
        <p:xfrm>
          <a:off x="304800" y="1268760"/>
          <a:ext cx="4191000" cy="484632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095500"/>
                <a:gridCol w="2095500"/>
              </a:tblGrid>
              <a:tr h="154593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rgbClr val="C00000"/>
                          </a:solidFill>
                        </a:rPr>
                        <a:t>202</a:t>
                      </a:r>
                      <a:r>
                        <a:rPr lang="en-US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rgbClr val="C00000"/>
                          </a:solidFill>
                        </a:rPr>
                        <a:t>6</a:t>
                      </a:r>
                      <a:r>
                        <a:rPr lang="ru-RU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rgbClr val="C00000"/>
                          </a:solidFill>
                        </a:rPr>
                        <a:t> год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Доходы </a:t>
                      </a:r>
                    </a:p>
                    <a:p>
                      <a:pPr algn="ctr"/>
                      <a:r>
                        <a:rPr lang="en-US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14045</a:t>
                      </a:r>
                      <a:r>
                        <a:rPr lang="ru-RU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,</a:t>
                      </a:r>
                      <a:r>
                        <a:rPr lang="en-US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0</a:t>
                      </a:r>
                      <a:endParaRPr lang="ru-RU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Расходы</a:t>
                      </a:r>
                    </a:p>
                    <a:p>
                      <a:pPr algn="ctr"/>
                      <a:r>
                        <a:rPr lang="en-US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14045</a:t>
                      </a:r>
                      <a:r>
                        <a:rPr lang="ru-RU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,</a:t>
                      </a:r>
                      <a:r>
                        <a:rPr lang="en-US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0</a:t>
                      </a:r>
                      <a:endParaRPr lang="ru-RU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b="1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Налог на доходы физических лиц </a:t>
                      </a:r>
                    </a:p>
                    <a:p>
                      <a:pPr algn="ctr"/>
                      <a:r>
                        <a:rPr lang="ru-RU" sz="1200" b="1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1</a:t>
                      </a:r>
                      <a:r>
                        <a:rPr lang="en-US" sz="1200" b="1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536</a:t>
                      </a:r>
                      <a:r>
                        <a:rPr lang="ru-RU" sz="1200" b="1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,</a:t>
                      </a:r>
                      <a:r>
                        <a:rPr lang="en-US" sz="1200" b="1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9</a:t>
                      </a:r>
                      <a:endParaRPr lang="ru-RU" sz="1200" b="1" cap="none" spc="0" dirty="0" smtClean="0">
                        <a:ln w="1905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Культура</a:t>
                      </a:r>
                    </a:p>
                    <a:p>
                      <a:pPr algn="ctr"/>
                      <a:r>
                        <a:rPr lang="en-US" sz="1200" b="1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2987</a:t>
                      </a:r>
                      <a:r>
                        <a:rPr lang="ru-RU" sz="1200" b="1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,</a:t>
                      </a:r>
                      <a:r>
                        <a:rPr lang="en-US" sz="1200" b="1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8</a:t>
                      </a:r>
                      <a:endParaRPr lang="ru-RU" sz="1200" b="1" cap="none" spc="0" dirty="0">
                        <a:ln w="1905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b="1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Налоги на совокупный доход</a:t>
                      </a:r>
                    </a:p>
                    <a:p>
                      <a:pPr algn="ctr"/>
                      <a:r>
                        <a:rPr lang="en-US" sz="1200" b="1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442</a:t>
                      </a:r>
                      <a:r>
                        <a:rPr lang="ru-RU" sz="1200" b="1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,</a:t>
                      </a:r>
                      <a:r>
                        <a:rPr lang="en-US" sz="1200" b="1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7</a:t>
                      </a:r>
                      <a:endParaRPr lang="ru-RU" sz="1200" b="1" cap="none" spc="0" dirty="0" smtClean="0">
                        <a:ln w="1905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Жилищно-коммунальное хозяйство</a:t>
                      </a:r>
                    </a:p>
                    <a:p>
                      <a:pPr algn="ctr"/>
                      <a:r>
                        <a:rPr lang="en-US" sz="1200" b="1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101</a:t>
                      </a:r>
                      <a:r>
                        <a:rPr lang="ru-RU" sz="1200" b="1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,</a:t>
                      </a:r>
                      <a:r>
                        <a:rPr lang="en-US" sz="1200" b="1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8</a:t>
                      </a:r>
                      <a:endParaRPr lang="ru-RU" sz="1200" b="1" cap="none" spc="0" dirty="0" smtClean="0">
                        <a:ln w="1905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b="1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Налоги на имущество</a:t>
                      </a:r>
                    </a:p>
                    <a:p>
                      <a:pPr algn="ctr"/>
                      <a:r>
                        <a:rPr lang="en-US" sz="1200" b="1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5411</a:t>
                      </a:r>
                      <a:r>
                        <a:rPr lang="ru-RU" sz="1200" b="1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,</a:t>
                      </a:r>
                      <a:r>
                        <a:rPr lang="en-US" sz="1200" b="1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7</a:t>
                      </a:r>
                      <a:endParaRPr lang="ru-RU" sz="1200" b="1" cap="none" spc="0" dirty="0" smtClean="0">
                        <a:ln w="1905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Национальная оборона</a:t>
                      </a:r>
                    </a:p>
                    <a:p>
                      <a:pPr algn="ctr"/>
                      <a:r>
                        <a:rPr lang="en-US" sz="1200" b="1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179</a:t>
                      </a:r>
                      <a:r>
                        <a:rPr lang="ru-RU" sz="1200" b="1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,</a:t>
                      </a:r>
                      <a:r>
                        <a:rPr lang="en-US" sz="1200" b="1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3</a:t>
                      </a:r>
                      <a:endParaRPr lang="ru-RU" sz="1200" b="1" cap="none" spc="0" dirty="0">
                        <a:ln w="1905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u="none" strike="noStrike" kern="1200" cap="none" spc="0" normalizeH="0" baseline="0" noProof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uLnTx/>
                          <a:uFillTx/>
                        </a:rPr>
                        <a:t>Государственная пошлина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u="none" strike="noStrike" kern="1200" cap="none" spc="0" normalizeH="0" baseline="0" noProof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uLnTx/>
                          <a:uFillTx/>
                        </a:rPr>
                        <a:t>0</a:t>
                      </a:r>
                      <a:r>
                        <a:rPr kumimoji="0" lang="ru-RU" sz="1200" b="1" u="none" strike="noStrike" kern="1200" cap="none" spc="0" normalizeH="0" baseline="0" noProof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uLnTx/>
                          <a:uFillTx/>
                        </a:rPr>
                        <a:t>,</a:t>
                      </a:r>
                      <a:r>
                        <a:rPr kumimoji="0" lang="en-US" sz="1200" b="1" u="none" strike="noStrike" kern="1200" cap="none" spc="0" normalizeH="0" baseline="0" noProof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uLnTx/>
                          <a:uFillTx/>
                        </a:rPr>
                        <a:t>0</a:t>
                      </a:r>
                      <a:endParaRPr kumimoji="0" lang="ru-RU" sz="1200" b="1" i="0" u="none" strike="noStrike" kern="1200" cap="none" spc="0" normalizeH="0" baseline="0" noProof="0" dirty="0" smtClean="0">
                        <a:ln w="1905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Национальная безопасность и правоохранительная деятельность</a:t>
                      </a:r>
                    </a:p>
                    <a:p>
                      <a:pPr algn="ctr"/>
                      <a:r>
                        <a:rPr lang="ru-RU" sz="1200" b="1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4,0</a:t>
                      </a:r>
                      <a:endParaRPr lang="ru-RU" sz="1200" b="1" cap="none" spc="0" dirty="0">
                        <a:ln w="1905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u="none" strike="noStrike" kern="1200" cap="none" spc="0" normalizeH="0" baseline="0" noProof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uLnTx/>
                          <a:uFillTx/>
                        </a:rPr>
                        <a:t>Безвозмездные поступления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6652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kumimoji="0" lang="en-US" sz="1200" b="1" i="0" u="none" strike="noStrike" kern="1200" cap="none" spc="0" normalizeH="0" baseline="0" noProof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kumimoji="0" lang="ru-RU" sz="1200" b="1" i="0" u="none" strike="noStrike" kern="1200" cap="none" spc="0" normalizeH="0" baseline="0" noProof="0" dirty="0" smtClean="0">
                        <a:ln w="1905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Социальная политика</a:t>
                      </a:r>
                    </a:p>
                    <a:p>
                      <a:pPr algn="ctr"/>
                      <a:r>
                        <a:rPr lang="en-US" sz="1200" b="1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216</a:t>
                      </a:r>
                      <a:r>
                        <a:rPr lang="ru-RU" sz="1200" b="1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,</a:t>
                      </a:r>
                      <a:r>
                        <a:rPr lang="en-US" sz="1200" b="1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0</a:t>
                      </a:r>
                      <a:endParaRPr lang="ru-RU" sz="1200" b="1" cap="none" spc="0" dirty="0">
                        <a:ln w="1905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u="none" strike="noStrike" kern="1200" cap="none" spc="0" normalizeH="0" baseline="0" noProof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uLnTx/>
                          <a:uFillTx/>
                        </a:rPr>
                        <a:t>Иные доходы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kumimoji="0" lang="en-US" sz="1200" b="1" i="0" u="none" strike="noStrike" kern="1200" cap="none" spc="0" normalizeH="0" baseline="0" noProof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kumimoji="0" lang="ru-RU" sz="1200" b="1" i="0" u="none" strike="noStrike" kern="1200" cap="none" spc="0" normalizeH="0" baseline="0" noProof="0" dirty="0" smtClean="0">
                        <a:ln w="1905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Иные расходы</a:t>
                      </a:r>
                    </a:p>
                    <a:p>
                      <a:pPr algn="ctr"/>
                      <a:r>
                        <a:rPr lang="en-US" sz="1200" b="1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10556</a:t>
                      </a:r>
                      <a:r>
                        <a:rPr lang="ru-RU" sz="1200" b="1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,</a:t>
                      </a:r>
                      <a:r>
                        <a:rPr lang="en-US" sz="1200" b="1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1</a:t>
                      </a:r>
                      <a:endParaRPr lang="ru-RU" sz="1200" b="1" cap="none" spc="0" dirty="0" smtClean="0">
                        <a:ln w="1905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Объект 5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3036021307"/>
              </p:ext>
            </p:extLst>
          </p:nvPr>
        </p:nvGraphicFramePr>
        <p:xfrm>
          <a:off x="4648200" y="1268760"/>
          <a:ext cx="4343400" cy="484632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171700"/>
                <a:gridCol w="2171700"/>
              </a:tblGrid>
              <a:tr h="154593">
                <a:tc gridSpan="2"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kern="12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rgbClr val="C00000"/>
                          </a:solidFill>
                        </a:rPr>
                        <a:t>202</a:t>
                      </a:r>
                      <a:r>
                        <a:rPr kumimoji="0" lang="en-US" kern="12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rgbClr val="C00000"/>
                          </a:solidFill>
                        </a:rPr>
                        <a:t>7</a:t>
                      </a:r>
                      <a:r>
                        <a:rPr kumimoji="0" lang="ru-RU" kern="12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rgbClr val="C00000"/>
                          </a:solidFill>
                        </a:rPr>
                        <a:t> год</a:t>
                      </a:r>
                      <a:endParaRPr kumimoji="0" lang="ru-RU" b="1" kern="12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Доходы </a:t>
                      </a:r>
                    </a:p>
                    <a:p>
                      <a:pPr algn="ctr"/>
                      <a:r>
                        <a:rPr lang="en-US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12633</a:t>
                      </a:r>
                      <a:r>
                        <a:rPr lang="ru-RU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,</a:t>
                      </a:r>
                      <a:r>
                        <a:rPr lang="en-US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0</a:t>
                      </a:r>
                      <a:endParaRPr lang="ru-RU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Расходы</a:t>
                      </a:r>
                    </a:p>
                    <a:p>
                      <a:pPr algn="ctr"/>
                      <a:r>
                        <a:rPr lang="en-US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12633</a:t>
                      </a:r>
                      <a:r>
                        <a:rPr lang="ru-RU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,</a:t>
                      </a:r>
                      <a:r>
                        <a:rPr lang="en-US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0</a:t>
                      </a:r>
                      <a:endParaRPr lang="ru-RU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ru-RU" sz="1200" b="1" kern="1200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Налог на доходы физических лиц </a:t>
                      </a:r>
                    </a:p>
                    <a:p>
                      <a:pPr marL="0" algn="ctr" rtl="0" eaLnBrk="1" latinLnBrk="0" hangingPunct="1"/>
                      <a:r>
                        <a:rPr lang="ru-RU" sz="1200" b="1" kern="1200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en-US" sz="1200" b="1" kern="1200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550</a:t>
                      </a:r>
                      <a:r>
                        <a:rPr lang="ru-RU" sz="1200" b="1" kern="1200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200" b="1" kern="1200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ru-RU" sz="1200" b="1" kern="1200" cap="none" spc="0" dirty="0" smtClean="0">
                        <a:ln w="1905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ru-RU" sz="1200" b="1" kern="1200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Культура</a:t>
                      </a:r>
                    </a:p>
                    <a:p>
                      <a:pPr marL="0" algn="ctr" rtl="0" eaLnBrk="1" latinLnBrk="0" hangingPunct="1"/>
                      <a:r>
                        <a:rPr lang="en-US" sz="1200" b="1" kern="1200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2121</a:t>
                      </a:r>
                      <a:r>
                        <a:rPr lang="ru-RU" sz="1200" b="1" kern="1200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200" b="1" kern="1200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ru-RU" sz="1200" b="1" kern="1200" cap="none" spc="0" dirty="0">
                        <a:ln w="1905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ru-RU" sz="1200" b="1" kern="1200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Налоги на совокупный доход</a:t>
                      </a:r>
                    </a:p>
                    <a:p>
                      <a:pPr marL="0" algn="ctr" rtl="0" eaLnBrk="1" latinLnBrk="0" hangingPunct="1"/>
                      <a:r>
                        <a:rPr lang="en-US" sz="1200" b="1" kern="1200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442</a:t>
                      </a:r>
                      <a:r>
                        <a:rPr lang="ru-RU" sz="1200" b="1" kern="1200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200" b="1" kern="1200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ru-RU" sz="1200" b="1" kern="1200" cap="none" spc="0" dirty="0" smtClean="0">
                        <a:ln w="1905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ru-RU" sz="1200" b="1" kern="1200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Жилищно-коммунальное хозяйство</a:t>
                      </a:r>
                    </a:p>
                    <a:p>
                      <a:pPr marL="0" algn="ctr" rtl="0" eaLnBrk="1" latinLnBrk="0" hangingPunct="1"/>
                      <a:r>
                        <a:rPr lang="en-US" sz="1200" b="1" kern="1200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r>
                        <a:rPr lang="ru-RU" sz="1200" b="1" kern="1200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200" b="1" kern="1200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ru-RU" sz="1200" b="1" kern="1200" cap="none" spc="0" dirty="0" smtClean="0">
                        <a:ln w="1905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ru-RU" sz="1200" b="1" kern="1200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Налоги на имущество</a:t>
                      </a:r>
                    </a:p>
                    <a:p>
                      <a:pPr marL="0" algn="ctr" rtl="0" eaLnBrk="1" latinLnBrk="0" hangingPunct="1"/>
                      <a:r>
                        <a:rPr lang="en-US" sz="1200" b="1" kern="1200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5411</a:t>
                      </a:r>
                      <a:r>
                        <a:rPr lang="ru-RU" sz="1200" b="1" kern="1200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200" b="1" kern="1200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ru-RU" sz="1200" b="1" kern="1200" cap="none" spc="0" dirty="0" smtClean="0">
                        <a:ln w="1905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ru-RU" sz="1200" b="1" kern="1200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Национальная оборона</a:t>
                      </a:r>
                    </a:p>
                    <a:p>
                      <a:pPr marL="0" algn="ctr" rtl="0" eaLnBrk="1" latinLnBrk="0" hangingPunct="1"/>
                      <a:r>
                        <a:rPr lang="en-US" sz="1200" b="1" kern="1200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185</a:t>
                      </a:r>
                      <a:r>
                        <a:rPr lang="ru-RU" sz="1200" b="1" kern="1200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200" b="1" kern="1200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ru-RU" sz="1200" b="1" kern="1200" cap="none" spc="0" dirty="0">
                        <a:ln w="1905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cap="none" spc="0" noProof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Государственная пошлина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cap="none" spc="0" noProof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r>
                        <a:rPr lang="ru-RU" sz="1200" b="1" kern="1200" cap="none" spc="0" noProof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200" b="1" kern="1200" cap="none" spc="0" noProof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ru-RU" sz="1200" b="1" kern="1200" cap="none" spc="0" noProof="0" dirty="0" smtClean="0">
                        <a:ln w="1905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ru-RU" sz="1200" b="1" kern="1200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Национальная безопасность и правоохранительная деятельность</a:t>
                      </a:r>
                    </a:p>
                    <a:p>
                      <a:pPr marL="0" algn="ctr" rtl="0" eaLnBrk="1" latinLnBrk="0" hangingPunct="1"/>
                      <a:r>
                        <a:rPr lang="ru-RU" sz="1200" b="1" kern="1200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0,0</a:t>
                      </a:r>
                      <a:endParaRPr lang="ru-RU" sz="1200" b="1" kern="1200" cap="none" spc="0" dirty="0">
                        <a:ln w="1905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cap="none" spc="0" noProof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Безвозмездные поступления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cap="none" spc="0" noProof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5226</a:t>
                      </a:r>
                      <a:r>
                        <a:rPr lang="ru-RU" sz="1200" b="1" kern="1200" cap="none" spc="0" noProof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200" b="1" kern="1200" cap="none" spc="0" noProof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ru-RU" sz="1200" b="1" kern="1200" cap="none" spc="0" noProof="0" dirty="0" smtClean="0">
                        <a:ln w="1905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ru-RU" sz="1200" b="1" kern="1200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Социальная политика</a:t>
                      </a:r>
                    </a:p>
                    <a:p>
                      <a:pPr marL="0" algn="ctr" rtl="0" eaLnBrk="1" latinLnBrk="0" hangingPunct="1"/>
                      <a:r>
                        <a:rPr lang="en-US" sz="1200" b="1" kern="1200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216</a:t>
                      </a:r>
                      <a:r>
                        <a:rPr lang="ru-RU" sz="1200" b="1" kern="1200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200" b="1" kern="1200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ru-RU" sz="1200" b="1" kern="1200" cap="none" spc="0" dirty="0">
                        <a:ln w="1905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cap="none" spc="0" noProof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Иные доходы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cap="none" spc="0" noProof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ru-RU" sz="1200" b="1" kern="1200" cap="none" spc="0" noProof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200" b="1" kern="1200" cap="none" spc="0" noProof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ru-RU" sz="1200" b="1" kern="1200" cap="none" spc="0" noProof="0" dirty="0" smtClean="0">
                        <a:ln w="1905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ru-RU" sz="1200" b="1" kern="1200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Иные расходы</a:t>
                      </a:r>
                    </a:p>
                    <a:p>
                      <a:pPr marL="0" algn="ctr" rtl="0" eaLnBrk="1" latinLnBrk="0" hangingPunct="1"/>
                      <a:r>
                        <a:rPr lang="en-US" sz="1200" b="1" kern="1200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10265</a:t>
                      </a:r>
                      <a:r>
                        <a:rPr lang="ru-RU" sz="1200" b="1" kern="1200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200" b="1" kern="1200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ru-RU" sz="1200" b="1" kern="1200" cap="none" spc="0" dirty="0">
                        <a:ln w="1905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8686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839200" cy="1008112"/>
          </a:xfrm>
        </p:spPr>
        <p:txBody>
          <a:bodyPr anchor="ctr">
            <a:normAutofit fontScale="90000"/>
          </a:bodyPr>
          <a:lstStyle/>
          <a:p>
            <a:pPr marL="0" indent="0" algn="ctr">
              <a:spcAft>
                <a:spcPts val="1800"/>
              </a:spcAft>
              <a:buNone/>
            </a:pPr>
            <a:r>
              <a:rPr lang="ru-RU" sz="32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</a:rPr>
              <a:t/>
            </a:r>
            <a:br>
              <a:rPr lang="ru-RU" sz="32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</a:rPr>
            </a:br>
            <a:r>
              <a:rPr lang="ru-RU" sz="32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8000"/>
                </a:solidFill>
                <a:effectLst/>
              </a:rPr>
              <a:t>ДИНАМИКА ДОХОДОВ БЮДЖЕТА ПОСЕЛЕНИЯ</a:t>
            </a:r>
            <a:r>
              <a:rPr lang="ru-RU" sz="32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</a:rPr>
              <a:t/>
            </a:r>
            <a:br>
              <a:rPr lang="ru-RU" sz="32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</a:rPr>
            </a:br>
            <a:r>
              <a:rPr lang="ru-RU" sz="32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                                                                             </a:t>
            </a:r>
            <a:r>
              <a:rPr lang="ru-RU" sz="18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тыс. рублей</a:t>
            </a:r>
            <a:endParaRPr lang="ru-RU" sz="1800" b="1" cap="non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770766"/>
              </p:ext>
            </p:extLst>
          </p:nvPr>
        </p:nvGraphicFramePr>
        <p:xfrm>
          <a:off x="107504" y="692696"/>
          <a:ext cx="8884096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9949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3511</TotalTime>
  <Words>1445</Words>
  <Application>Microsoft Office PowerPoint</Application>
  <PresentationFormat>Экран (4:3)</PresentationFormat>
  <Paragraphs>428</Paragraphs>
  <Slides>27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Воздушный поток</vt:lpstr>
      <vt:lpstr>БЮДЖЕТ  ГУКОВО-ГНИЛУШЕВСКОГО СЕЛЬСКОГО ПОСЕЛЕНИЯ КРАСНОСУЛИНСКОГО РАЙОНА  НА 2025 ГОД  И НА ПЛАНОВЫЙ ПЕРИОД  2026 И 2027 ГОДОВ                                                           </vt:lpstr>
      <vt:lpstr>Основа формирования бюджета поселения на 2025год и на плановый период 2026 и 2027 годов</vt:lpstr>
      <vt:lpstr>Презентация PowerPoint</vt:lpstr>
      <vt:lpstr>Презентация PowerPoint</vt:lpstr>
      <vt:lpstr>Расходы бюджета поселения сформированы с учетом выполнения условий соглашения о мерах по социально-экономическому развитию и оздоровлению муниципальных финансов от 22.01.2023 г., а также мер по не установлению расходных обязательств, не связанных с решением вопросов, отнесенных Конституцией Российской Федерации и федеральными законами к полномочиям органов государственной власти субъектов Российской Федерации.  Реестр расходных обязательств не представляется на бумажном носителе.</vt:lpstr>
      <vt:lpstr>Основные характеристики бюджета на 2025-2027 годы </vt:lpstr>
      <vt:lpstr>Основные параметры бюджета поселения на 2025год    Доходы бюджета поселения                              Расходы бюджета поселения                                                                                                                     тыс. рублей</vt:lpstr>
      <vt:lpstr>Основные параметры проекта бюджета поселения на 2026и 2027годы                                                                                                                                          тыс. рублей</vt:lpstr>
      <vt:lpstr> ДИНАМИКА ДОХОДОВ БЮДЖЕТА ПОСЕЛЕНИЯ                                                                               тыс. рублей</vt:lpstr>
      <vt:lpstr>ПОСТУПАЮЩИЕ В БЮДЖЕТ ДЕНЕЖНЫЕ СРЕДСТВА </vt:lpstr>
      <vt:lpstr>СОБСТВЕННЫЕ ДОХОДЫ БЮДЖЕТА ПОСЕЛЕНИЯ</vt:lpstr>
      <vt:lpstr>Прогноз социально-экономического развития Гуково-Гнилушевского сельского поселения на 2025-2027 годы </vt:lpstr>
      <vt:lpstr>Структура налоговых и неналоговых доходов бюджета поселения на  2025 год</vt:lpstr>
      <vt:lpstr>Динамика поступлений налога на доходы физических лиц в бюджет поселения</vt:lpstr>
      <vt:lpstr>Безвозмездные поступления*</vt:lpstr>
      <vt:lpstr>Расходы бюджета поселения  в 2025 году</vt:lpstr>
      <vt:lpstr>      </vt:lpstr>
      <vt:lpstr>В целях исполнения требований Соглашения  о мерах по социально-экономическому развитию и оздоровлению муниципальных финансов Гуково-Гнилушевского сельского поселения: Установлены запреты на:      - принятие расходных обязательств, не связанных с решением вопросов, отнесенных Конституцией Российской Федерации, федеральными законами, областными законами к полномочиям органов местного самоуправления;       - увеличение численности муниципальных служащих Гуково-Гнилушевского сельского поселения на 2025 год. </vt:lpstr>
      <vt:lpstr>Расходы бюджета поселения</vt:lpstr>
      <vt:lpstr>Презентация PowerPoint</vt:lpstr>
      <vt:lpstr>Расходы бюджета поселения,  формируемые в рамках муниципальных программ Гуково-Гнилушевского сельского поселения, и непрограммные расходы </vt:lpstr>
      <vt:lpstr>Расходы на социальную политику</vt:lpstr>
      <vt:lpstr> Расходы на культуру                                                                         тыс. рублей</vt:lpstr>
      <vt:lpstr>Расходы на жилищно-коммунальное хозяйство</vt:lpstr>
      <vt:lpstr>Программная структура расходов бюджета поселения                                                                                                                                                                          тыс. рублей </vt:lpstr>
      <vt:lpstr>Муниципальный долг Гуково-Гнилушевского сельского поселения </vt:lpstr>
      <vt:lpstr>  Бюджетный прогноз Гуково-Гнилушевского сельского поселения  на период 2025-2027 годов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430</cp:revision>
  <cp:lastPrinted>2025-01-22T12:47:44Z</cp:lastPrinted>
  <dcterms:created xsi:type="dcterms:W3CDTF">2016-02-09T11:46:40Z</dcterms:created>
  <dcterms:modified xsi:type="dcterms:W3CDTF">2025-01-22T12:58:37Z</dcterms:modified>
</cp:coreProperties>
</file>