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9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9900"/>
    <a:srgbClr val="663300"/>
    <a:srgbClr val="660033"/>
    <a:srgbClr val="66FF66"/>
    <a:srgbClr val="66CCFF"/>
    <a:srgbClr val="FF9900"/>
    <a:srgbClr val="D4686B"/>
    <a:srgbClr val="CC66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9" autoAdjust="0"/>
    <p:restoredTop sz="94675" autoAdjust="0"/>
  </p:normalViewPr>
  <p:slideViewPr>
    <p:cSldViewPr>
      <p:cViewPr>
        <p:scale>
          <a:sx n="99" d="100"/>
          <a:sy n="99" d="100"/>
        </p:scale>
        <p:origin x="-14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1">
            <a:lumMod val="9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2296701228599121"/>
          <c:h val="0.900702411131807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6FF33"/>
            </a:solidFill>
            <a:ln>
              <a:solidFill>
                <a:schemeClr val="bg2">
                  <a:lumMod val="75000"/>
                </a:schemeClr>
              </a:solidFill>
            </a:ln>
          </c:spPr>
          <c:invertIfNegative val="0"/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13047.3</c:v>
                </c:pt>
                <c:pt idx="1">
                  <c:v>18691.099999999999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c:spPr>
          <c:invertIfNegative val="0"/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12711.4</c:v>
                </c:pt>
                <c:pt idx="1">
                  <c:v>15798.6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855744"/>
        <c:axId val="99333248"/>
        <c:axId val="0"/>
      </c:bar3DChart>
      <c:catAx>
        <c:axId val="99855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9333248"/>
        <c:crosses val="autoZero"/>
        <c:auto val="1"/>
        <c:lblAlgn val="ctr"/>
        <c:lblOffset val="100"/>
        <c:noMultiLvlLbl val="0"/>
      </c:catAx>
      <c:valAx>
        <c:axId val="9933324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99855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  <c:spPr>
        <a:solidFill>
          <a:schemeClr val="accent1">
            <a:lumMod val="20000"/>
            <a:lumOff val="80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699037620297458E-2"/>
          <c:y val="7.8611111111111118E-2"/>
          <c:w val="0.89902318460192476"/>
          <c:h val="0.79067745698454361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00B0F0"/>
              </a:solidFill>
            </a:ln>
          </c:spPr>
          <c:invertIfNegative val="0"/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3886.4</c:v>
                </c:pt>
                <c:pt idx="1">
                  <c:v>8125.6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effectLst>
              <a:outerShdw blurRad="50800" dist="50800" dir="5400000" algn="ctr" rotWithShape="0">
                <a:schemeClr val="bg2">
                  <a:lumMod val="9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solidFill>
                  <a:srgbClr val="00B0F0"/>
                </a:solidFill>
              </a:ln>
              <a:effectLst>
                <a:outerShdw blurRad="50800" dist="50800" dir="5400000" algn="ctr" rotWithShape="0">
                  <a:schemeClr val="bg2">
                    <a:lumMod val="90000"/>
                  </a:scheme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solidFill>
                  <a:srgbClr val="00B0F0"/>
                </a:solidFill>
              </a:ln>
              <a:effectLst>
                <a:outerShdw blurRad="50800" dist="50800" dir="5400000" algn="ctr" rotWithShape="0">
                  <a:schemeClr val="bg2">
                    <a:lumMod val="90000"/>
                  </a:schemeClr>
                </a:outerShdw>
              </a:effectLst>
            </c:spPr>
          </c:dPt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9160.9</c:v>
                </c:pt>
                <c:pt idx="1">
                  <c:v>10565.5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99535488"/>
        <c:axId val="99541376"/>
        <c:axId val="0"/>
      </c:bar3DChart>
      <c:catAx>
        <c:axId val="995354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 b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9541376"/>
        <c:crosses val="autoZero"/>
        <c:auto val="1"/>
        <c:lblAlgn val="ctr"/>
        <c:lblOffset val="100"/>
        <c:noMultiLvlLbl val="0"/>
      </c:catAx>
      <c:valAx>
        <c:axId val="9954137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995354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400" dirty="0" smtClean="0"/>
              <a:t>Налоговые и неналоговые доходы бюджета поселения</a:t>
            </a:r>
            <a:endParaRPr lang="ru-RU" sz="2400" dirty="0"/>
          </a:p>
        </c:rich>
      </c:tx>
      <c:layout>
        <c:manualLayout>
          <c:xMode val="edge"/>
          <c:yMode val="edge"/>
          <c:x val="0.13252385537409425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2">
                  <a:lumMod val="75000"/>
                </a:schemeClr>
              </a:solidFill>
            </a:ln>
          </c:spPr>
          <c:invertIfNegative val="0"/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3879.4</c:v>
                </c:pt>
                <c:pt idx="1">
                  <c:v>8009.3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2">
                  <a:lumMod val="75000"/>
                </a:schemeClr>
              </a:solidFill>
            </a:ln>
          </c:spPr>
          <c:invertIfNegative val="0"/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</c:v>
                </c:pt>
                <c:pt idx="1">
                  <c:v>116.3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99601792"/>
        <c:axId val="99607680"/>
        <c:axId val="0"/>
      </c:bar3DChart>
      <c:catAx>
        <c:axId val="99601792"/>
        <c:scaling>
          <c:orientation val="minMax"/>
        </c:scaling>
        <c:delete val="0"/>
        <c:axPos val="l"/>
        <c:majorTickMark val="none"/>
        <c:minorTickMark val="none"/>
        <c:tickLblPos val="nextTo"/>
        <c:crossAx val="99607680"/>
        <c:crosses val="autoZero"/>
        <c:auto val="1"/>
        <c:lblAlgn val="ctr"/>
        <c:lblOffset val="100"/>
        <c:noMultiLvlLbl val="0"/>
      </c:catAx>
      <c:valAx>
        <c:axId val="996076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960179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бюджета поселения за </a:t>
            </a:r>
            <a:r>
              <a:rPr lang="ru-RU" dirty="0" smtClean="0"/>
              <a:t>2024 </a:t>
            </a:r>
            <a:r>
              <a:rPr lang="ru-RU" dirty="0"/>
              <a:t>год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поселения за 2024 год</c:v>
                </c:pt>
              </c:strCache>
            </c:strRef>
          </c:tx>
          <c:spPr>
            <a:effectLst/>
          </c:spPr>
          <c:explosion val="25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66FF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rgbClr val="00FFCC"/>
              </a:solidFill>
              <a:effectLst/>
            </c:spPr>
          </c:dPt>
          <c:dPt>
            <c:idx val="4"/>
            <c:bubble3D val="0"/>
            <c:spPr>
              <a:solidFill>
                <a:srgbClr val="FF0000"/>
              </a:solidFill>
              <a:effectLst/>
            </c:spPr>
          </c:dPt>
          <c:dPt>
            <c:idx val="5"/>
            <c:bubble3D val="0"/>
            <c:spPr>
              <a:solidFill>
                <a:srgbClr val="996633"/>
              </a:solidFill>
              <a:effectLst/>
            </c:spPr>
          </c:dPt>
          <c:dPt>
            <c:idx val="6"/>
            <c:bubble3D val="0"/>
            <c:spPr>
              <a:solidFill>
                <a:schemeClr val="bg2">
                  <a:lumMod val="50000"/>
                </a:schemeClr>
              </a:solidFill>
              <a:effectLst/>
            </c:spPr>
          </c:dPt>
          <c:dPt>
            <c:idx val="7"/>
            <c:bubble3D val="0"/>
            <c:spPr>
              <a:solidFill>
                <a:srgbClr val="FF9900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8"/>
            <c:bubble3D val="0"/>
            <c:spPr>
              <a:solidFill>
                <a:srgbClr val="66FF33"/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dLbl>
              <c:idx val="2"/>
              <c:layout>
                <c:manualLayout>
                  <c:x val="-2.7153460635521372E-2"/>
                  <c:y val="4.436016331291921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7143696237758647E-2"/>
                  <c:y val="-2.91854768153980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6"/>
                <c:pt idx="0">
                  <c:v>НДФЛ</c:v>
                </c:pt>
                <c:pt idx="1">
                  <c:v>Другие доходы</c:v>
                </c:pt>
                <c:pt idx="2">
                  <c:v>Налоги на имущество</c:v>
                </c:pt>
                <c:pt idx="3">
                  <c:v>Доходы от продажи материальныхи нематериальных активов</c:v>
                </c:pt>
                <c:pt idx="4">
                  <c:v>Безвозмездные поступления</c:v>
                </c:pt>
                <c:pt idx="5">
                  <c:v>Налоги на совокупный доход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6"/>
                <c:pt idx="0">
                  <c:v>1973.5</c:v>
                </c:pt>
                <c:pt idx="1">
                  <c:v>1.7</c:v>
                </c:pt>
                <c:pt idx="2">
                  <c:v>5677.5</c:v>
                </c:pt>
                <c:pt idx="3">
                  <c:v>116.3</c:v>
                </c:pt>
                <c:pt idx="4">
                  <c:v>10565.5</c:v>
                </c:pt>
                <c:pt idx="5">
                  <c:v>358.3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700836974398113"/>
          <c:y val="7.9299066783318758E-2"/>
          <c:w val="0.34431773063466536"/>
          <c:h val="0.8822907553222514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5">
            <a:lumMod val="20000"/>
            <a:lumOff val="8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4974751233091501E-2"/>
                  <c:y val="4.6543727957793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38612481212778E-3"/>
                  <c:y val="0.26211467849915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12711.4</c:v>
                </c:pt>
                <c:pt idx="1">
                  <c:v>15798.6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gapDepth val="75"/>
        <c:shape val="pyramid"/>
        <c:axId val="116508160"/>
        <c:axId val="116509696"/>
        <c:axId val="0"/>
      </c:bar3DChart>
      <c:catAx>
        <c:axId val="1165081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6509696"/>
        <c:crosses val="autoZero"/>
        <c:auto val="1"/>
        <c:lblAlgn val="ctr"/>
        <c:lblOffset val="100"/>
        <c:noMultiLvlLbl val="0"/>
      </c:catAx>
      <c:valAx>
        <c:axId val="1165096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508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630191509119529"/>
          <c:y val="0.73432191980050809"/>
          <c:w val="0.20870650116444084"/>
          <c:h val="6.538400407995413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solidFill>
                  <a:srgbClr val="6600CC"/>
                </a:solidFill>
              </a:rPr>
              <a:t>Итого </a:t>
            </a:r>
            <a:r>
              <a:rPr lang="ru-RU" sz="1600" dirty="0" smtClean="0">
                <a:solidFill>
                  <a:srgbClr val="6600CC"/>
                </a:solidFill>
              </a:rPr>
              <a:t>15 798,6 </a:t>
            </a:r>
            <a:r>
              <a:rPr lang="ru-RU" sz="1600" dirty="0" smtClean="0">
                <a:solidFill>
                  <a:srgbClr val="6600CC"/>
                </a:solidFill>
              </a:rPr>
              <a:t>тыс</a:t>
            </a:r>
            <a:r>
              <a:rPr lang="ru-RU" sz="1600" dirty="0">
                <a:solidFill>
                  <a:srgbClr val="6600CC"/>
                </a:solidFill>
              </a:rPr>
              <a:t>. рублей</a:t>
            </a:r>
          </a:p>
        </c:rich>
      </c:tx>
      <c:layout>
        <c:manualLayout>
          <c:xMode val="edge"/>
          <c:yMode val="edge"/>
          <c:x val="0.57281328941593013"/>
          <c:y val="3.737963714298973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704677622340684E-2"/>
          <c:y val="8.8969193296384794E-2"/>
          <c:w val="0.56496136130593866"/>
          <c:h val="0.872471975687652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ln>
              <a:gradFill>
                <a:gsLst>
                  <a:gs pos="0">
                    <a:srgbClr val="629DD1">
                      <a:tint val="66000"/>
                      <a:satMod val="160000"/>
                    </a:srgbClr>
                  </a:gs>
                  <a:gs pos="52000">
                    <a:srgbClr val="629DD1">
                      <a:tint val="44500"/>
                      <a:satMod val="160000"/>
                    </a:srgbClr>
                  </a:gs>
                  <a:gs pos="100000">
                    <a:srgbClr val="629DD1">
                      <a:tint val="23500"/>
                      <a:satMod val="160000"/>
                    </a:srgbClr>
                  </a:gs>
                </a:gsLst>
                <a:lin ang="5400000" scaled="0"/>
              </a:gradFill>
              <a:prstDash val="sysDash"/>
            </a:ln>
            <a:effectLst/>
          </c:spPr>
          <c:dPt>
            <c:idx val="0"/>
            <c:bubble3D val="0"/>
            <c:spPr>
              <a:solidFill>
                <a:srgbClr val="D4686B"/>
              </a:solidFill>
              <a:ln>
                <a:gradFill>
                  <a:gsLst>
                    <a:gs pos="0">
                      <a:srgbClr val="629DD1">
                        <a:tint val="66000"/>
                        <a:satMod val="160000"/>
                      </a:srgbClr>
                    </a:gs>
                    <a:gs pos="52000">
                      <a:srgbClr val="629DD1">
                        <a:tint val="44500"/>
                        <a:satMod val="160000"/>
                      </a:srgbClr>
                    </a:gs>
                    <a:gs pos="100000">
                      <a:srgbClr val="629DD1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prstDash val="sysDash"/>
              </a:ln>
              <a:effectLst/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gradFill>
                  <a:gsLst>
                    <a:gs pos="0">
                      <a:srgbClr val="629DD1">
                        <a:tint val="66000"/>
                        <a:satMod val="160000"/>
                      </a:srgbClr>
                    </a:gs>
                    <a:gs pos="52000">
                      <a:srgbClr val="629DD1">
                        <a:tint val="44500"/>
                        <a:satMod val="160000"/>
                      </a:srgbClr>
                    </a:gs>
                    <a:gs pos="100000">
                      <a:srgbClr val="629DD1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prstDash val="sysDash"/>
              </a:ln>
              <a:effectLst/>
            </c:spPr>
          </c:dPt>
          <c:dPt>
            <c:idx val="2"/>
            <c:bubble3D val="0"/>
            <c:spPr>
              <a:solidFill>
                <a:srgbClr val="00FFCC"/>
              </a:solidFill>
              <a:ln>
                <a:gradFill>
                  <a:gsLst>
                    <a:gs pos="0">
                      <a:srgbClr val="629DD1">
                        <a:tint val="66000"/>
                        <a:satMod val="160000"/>
                      </a:srgbClr>
                    </a:gs>
                    <a:gs pos="52000">
                      <a:srgbClr val="629DD1">
                        <a:tint val="44500"/>
                        <a:satMod val="160000"/>
                      </a:srgbClr>
                    </a:gs>
                    <a:gs pos="100000">
                      <a:srgbClr val="629DD1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prstDash val="sysDash"/>
              </a:ln>
              <a:effectLst/>
            </c:spPr>
          </c:dPt>
          <c:dPt>
            <c:idx val="3"/>
            <c:bubble3D val="0"/>
            <c:spPr>
              <a:solidFill>
                <a:srgbClr val="CC66FF"/>
              </a:solidFill>
              <a:ln>
                <a:gradFill>
                  <a:gsLst>
                    <a:gs pos="0">
                      <a:srgbClr val="629DD1">
                        <a:tint val="66000"/>
                        <a:satMod val="160000"/>
                      </a:srgbClr>
                    </a:gs>
                    <a:gs pos="52000">
                      <a:srgbClr val="629DD1">
                        <a:tint val="44500"/>
                        <a:satMod val="160000"/>
                      </a:srgbClr>
                    </a:gs>
                    <a:gs pos="100000">
                      <a:srgbClr val="629DD1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prstDash val="sysDash"/>
              </a:ln>
              <a:effectLst/>
            </c:spPr>
          </c:dPt>
          <c:dPt>
            <c:idx val="4"/>
            <c:bubble3D val="0"/>
            <c:spPr>
              <a:solidFill>
                <a:srgbClr val="FF9900"/>
              </a:solidFill>
              <a:ln>
                <a:gradFill>
                  <a:gsLst>
                    <a:gs pos="0">
                      <a:srgbClr val="629DD1">
                        <a:tint val="66000"/>
                        <a:satMod val="160000"/>
                      </a:srgbClr>
                    </a:gs>
                    <a:gs pos="52000">
                      <a:srgbClr val="629DD1">
                        <a:tint val="44500"/>
                        <a:satMod val="160000"/>
                      </a:srgbClr>
                    </a:gs>
                    <a:gs pos="100000">
                      <a:srgbClr val="629DD1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prstDash val="sysDash"/>
              </a:ln>
              <a:effectLst/>
            </c:spPr>
          </c:dPt>
          <c:dPt>
            <c:idx val="5"/>
            <c:bubble3D val="0"/>
            <c:spPr>
              <a:solidFill>
                <a:srgbClr val="00B0F0"/>
              </a:solidFill>
              <a:ln>
                <a:gradFill>
                  <a:gsLst>
                    <a:gs pos="0">
                      <a:srgbClr val="629DD1">
                        <a:tint val="66000"/>
                        <a:satMod val="160000"/>
                      </a:srgbClr>
                    </a:gs>
                    <a:gs pos="52000">
                      <a:srgbClr val="629DD1">
                        <a:tint val="44500"/>
                        <a:satMod val="160000"/>
                      </a:srgbClr>
                    </a:gs>
                    <a:gs pos="100000">
                      <a:srgbClr val="629DD1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prstDash val="sysDash"/>
              </a:ln>
              <a:effectLst/>
            </c:spPr>
          </c:dPt>
          <c:dPt>
            <c:idx val="6"/>
            <c:bubble3D val="0"/>
            <c:spPr>
              <a:solidFill>
                <a:srgbClr val="FF0000"/>
              </a:solidFill>
              <a:ln>
                <a:gradFill>
                  <a:gsLst>
                    <a:gs pos="0">
                      <a:srgbClr val="629DD1">
                        <a:tint val="66000"/>
                        <a:satMod val="160000"/>
                      </a:srgbClr>
                    </a:gs>
                    <a:gs pos="52000">
                      <a:srgbClr val="629DD1">
                        <a:tint val="44500"/>
                        <a:satMod val="160000"/>
                      </a:srgbClr>
                    </a:gs>
                    <a:gs pos="100000">
                      <a:srgbClr val="629DD1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prstDash val="sysDash"/>
              </a:ln>
              <a:effectLst/>
            </c:spPr>
          </c:dPt>
          <c:dPt>
            <c:idx val="7"/>
            <c:bubble3D val="0"/>
            <c:spPr>
              <a:solidFill>
                <a:srgbClr val="00FF00"/>
              </a:solidFill>
              <a:ln>
                <a:gradFill>
                  <a:gsLst>
                    <a:gs pos="0">
                      <a:srgbClr val="629DD1">
                        <a:tint val="66000"/>
                        <a:satMod val="160000"/>
                      </a:srgbClr>
                    </a:gs>
                    <a:gs pos="52000">
                      <a:srgbClr val="629DD1">
                        <a:tint val="44500"/>
                        <a:satMod val="160000"/>
                      </a:srgbClr>
                    </a:gs>
                    <a:gs pos="100000">
                      <a:srgbClr val="629DD1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prstDash val="sysDash"/>
              </a:ln>
              <a:effectLst/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Культура, кинематография</c:v>
                </c:pt>
                <c:pt idx="5">
                  <c:v>Социальная политика</c:v>
                </c:pt>
                <c:pt idx="6">
                  <c:v>Межбюджетные трансферты общего характера бюджетам субъектов РФ и муниципальных образований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7"/>
                <c:pt idx="0">
                  <c:v>8078.8</c:v>
                </c:pt>
                <c:pt idx="1">
                  <c:v>82.2</c:v>
                </c:pt>
                <c:pt idx="2">
                  <c:v>2853.1</c:v>
                </c:pt>
                <c:pt idx="3">
                  <c:v>1839.3</c:v>
                </c:pt>
                <c:pt idx="4">
                  <c:v>2698</c:v>
                </c:pt>
                <c:pt idx="5">
                  <c:v>158</c:v>
                </c:pt>
                <c:pt idx="6">
                  <c:v>94.2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69119096056725"/>
          <c:y val="6.7750693595849218E-2"/>
          <c:w val="0.74530880903943264"/>
          <c:h val="0.63326318782012436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2 960,1 тыс. руб.</c:v>
                </c:pt>
              </c:strCache>
            </c:strRef>
          </c:tx>
          <c:invertIfNegative val="0"/>
          <c:dPt>
            <c:idx val="0"/>
            <c:invertIfNegative val="0"/>
            <c:bubble3D val="1"/>
            <c:spPr>
              <a:solidFill>
                <a:srgbClr val="CC66FF"/>
              </a:solidFill>
            </c:spPr>
          </c:dPt>
          <c:dPt>
            <c:idx val="1"/>
            <c:invertIfNegative val="0"/>
            <c:bubble3D val="1"/>
            <c:spPr>
              <a:solidFill>
                <a:srgbClr val="00FFCC"/>
              </a:solidFill>
            </c:spPr>
          </c:dPt>
          <c:dPt>
            <c:idx val="2"/>
            <c:invertIfNegative val="0"/>
            <c:bubble3D val="1"/>
            <c:spPr>
              <a:solidFill>
                <a:srgbClr val="FF9900"/>
              </a:solidFill>
            </c:spPr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r"/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strRef>
              <c:f>Лист1!$A$2:$A$4</c:f>
              <c:strCache>
                <c:ptCount val="3"/>
                <c:pt idx="0">
                  <c:v>Социальная политика</c:v>
                </c:pt>
                <c:pt idx="1">
                  <c:v>Субсидии бюджетным учреждениям культуры на финансовое обеспечение муниципального задания</c:v>
                </c:pt>
                <c:pt idx="2">
                  <c:v>Субсидии бюджетным учреждениям культуры на иные цели</c:v>
                </c:pt>
              </c:strCache>
            </c:str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251.7</c:v>
                </c:pt>
                <c:pt idx="1">
                  <c:v>2497.6999999999998</c:v>
                </c:pt>
                <c:pt idx="2">
                  <c:v>200.3</c:v>
                </c:pt>
              </c:numCache>
            </c:numRef>
          </c:yVal>
          <c:bubbleSize>
            <c:numLit>
              <c:formatCode>General</c:formatCode>
              <c:ptCount val="3"/>
              <c:pt idx="0">
                <c:v>1</c:v>
              </c:pt>
              <c:pt idx="1">
                <c:v>1</c:v>
              </c:pt>
              <c:pt idx="2">
                <c:v>1</c:v>
              </c:pt>
            </c:numLit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31449984"/>
        <c:axId val="131451520"/>
      </c:bubbleChart>
      <c:valAx>
        <c:axId val="131449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1451520"/>
        <c:crosses val="autoZero"/>
        <c:crossBetween val="midCat"/>
      </c:valAx>
      <c:valAx>
        <c:axId val="131451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14499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37586147076554338"/>
          <c:y val="0.71541926842854831"/>
          <c:w val="0.62413850977621665"/>
          <c:h val="0.28027226139047562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solidFill>
          <a:srgbClr val="FFFFCC"/>
        </a:solidFill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7.4031554792951676E-2"/>
          <c:w val="0.63281273383102399"/>
          <c:h val="0.7546798641028912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МБУК "Гуково-Гнилушевский СДК"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660033"/>
              </a:solidFill>
            </a:ln>
          </c:spPr>
          <c:invertIfNegative val="0"/>
          <c:dLbls>
            <c:dLbl>
              <c:idx val="0"/>
              <c:layout>
                <c:manualLayout>
                  <c:x val="0.10078245274334603"/>
                  <c:y val="-3.4838378726094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1515219130647479E-2"/>
                  <c:y val="-2.6128784044571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2287.1999999999998</c:v>
                </c:pt>
                <c:pt idx="1">
                  <c:v>2698</c:v>
                </c:pt>
              </c:numCache>
            </c:numRef>
          </c:val>
        </c:ser>
        <c:ser>
          <c:idx val="1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076589062466449E-2"/>
                  <c:y val="-3.919317606685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6694270197802483E-2"/>
                  <c:y val="-3.4838378726094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1499904"/>
        <c:axId val="131501440"/>
        <c:axId val="99846784"/>
      </c:bar3DChart>
      <c:catAx>
        <c:axId val="131499904"/>
        <c:scaling>
          <c:orientation val="minMax"/>
        </c:scaling>
        <c:delete val="0"/>
        <c:axPos val="b"/>
        <c:majorTickMark val="out"/>
        <c:minorTickMark val="none"/>
        <c:tickLblPos val="nextTo"/>
        <c:crossAx val="131501440"/>
        <c:crosses val="autoZero"/>
        <c:auto val="1"/>
        <c:lblAlgn val="ctr"/>
        <c:lblOffset val="100"/>
        <c:noMultiLvlLbl val="0"/>
      </c:catAx>
      <c:valAx>
        <c:axId val="1315014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1499904"/>
        <c:crosses val="autoZero"/>
        <c:crossBetween val="between"/>
      </c:valAx>
      <c:serAx>
        <c:axId val="99846784"/>
        <c:scaling>
          <c:orientation val="minMax"/>
        </c:scaling>
        <c:delete val="1"/>
        <c:axPos val="b"/>
        <c:majorTickMark val="out"/>
        <c:minorTickMark val="none"/>
        <c:tickLblPos val="nextTo"/>
        <c:crossAx val="131501440"/>
        <c:crosses val="autoZero"/>
      </c:ser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58869637733995939"/>
          <c:y val="0.11159151040830854"/>
          <c:w val="0.41130362266004056"/>
          <c:h val="0.2825474810069114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Доля </a:t>
            </a:r>
            <a:r>
              <a:rPr lang="ru-RU" dirty="0"/>
              <a:t>расходов в рамках муниципальных программ в общем объеме расходов в </a:t>
            </a:r>
            <a:r>
              <a:rPr lang="ru-RU" dirty="0" smtClean="0"/>
              <a:t>2024 </a:t>
            </a:r>
            <a:r>
              <a:rPr lang="ru-RU" dirty="0"/>
              <a:t>году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638582962548788"/>
          <c:y val="1.2455097581750176E-2"/>
          <c:w val="0.68904673160177099"/>
          <c:h val="0.854288103790936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расходов в рамках муниципальных программ в общем объеме расходов в 2024 году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D4686B"/>
              </a:solidFill>
              <a:ln>
                <a:solidFill>
                  <a:srgbClr val="660033"/>
                </a:solidFill>
              </a:ln>
            </c:spPr>
          </c:dPt>
          <c:dPt>
            <c:idx val="1"/>
            <c:bubble3D val="0"/>
            <c:spPr>
              <a:solidFill>
                <a:srgbClr val="FF9900"/>
              </a:solidFill>
              <a:ln>
                <a:solidFill>
                  <a:srgbClr val="660033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15552</a:t>
                    </a:r>
                    <a:r>
                      <a:rPr lang="en-US" dirty="0" smtClean="0"/>
                      <a:t>.</a:t>
                    </a:r>
                    <a:r>
                      <a:rPr lang="ru-RU" dirty="0" smtClean="0"/>
                      <a:t>2 </a:t>
                    </a:r>
                    <a:r>
                      <a:rPr lang="ru-RU" dirty="0" smtClean="0"/>
                      <a:t>тыс. рублей</a:t>
                    </a:r>
                    <a:r>
                      <a:rPr lang="en-US" dirty="0" smtClean="0"/>
                      <a:t>; </a:t>
                    </a:r>
                    <a:r>
                      <a:rPr lang="ru-RU" dirty="0" smtClean="0"/>
                      <a:t>98,4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246</a:t>
                    </a:r>
                    <a:r>
                      <a:rPr lang="en-US" dirty="0" smtClean="0"/>
                      <a:t>.</a:t>
                    </a:r>
                    <a:r>
                      <a:rPr lang="ru-RU" dirty="0" smtClean="0"/>
                      <a:t>4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 smtClean="0"/>
                      <a:t>тыс. рублей</a:t>
                    </a:r>
                    <a:r>
                      <a:rPr lang="en-US" dirty="0" smtClean="0"/>
                      <a:t>; </a:t>
                    </a:r>
                    <a:r>
                      <a:rPr lang="ru-RU" dirty="0" smtClean="0"/>
                      <a:t>1,6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15552.2</c:v>
                </c:pt>
                <c:pt idx="1">
                  <c:v>246.4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17948267587754363"/>
          <c:y val="0.78981208878025899"/>
          <c:w val="0.81184342450110292"/>
          <c:h val="0.143803466281524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B3163E-6A7D-48EB-8C36-F67F5DB445DD}" type="doc">
      <dgm:prSet loTypeId="urn:microsoft.com/office/officeart/2005/8/layout/radial5" loCatId="cycle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4C37B7CB-163F-4D09-84DC-C835AF6D7F4D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200" dirty="0" smtClean="0">
              <a:solidFill>
                <a:srgbClr val="FF9900"/>
              </a:solidFill>
            </a:rPr>
            <a:t>Всего расходов </a:t>
          </a:r>
          <a:r>
            <a:rPr lang="ru-RU" sz="1200" dirty="0" smtClean="0">
              <a:solidFill>
                <a:srgbClr val="FF9900"/>
              </a:solidFill>
            </a:rPr>
            <a:t>15552,2 </a:t>
          </a:r>
          <a:r>
            <a:rPr lang="ru-RU" sz="1200" dirty="0" smtClean="0">
              <a:solidFill>
                <a:srgbClr val="FF9900"/>
              </a:solidFill>
            </a:rPr>
            <a:t>тыс. рублей</a:t>
          </a:r>
          <a:endParaRPr lang="ru-RU" sz="1200" dirty="0">
            <a:solidFill>
              <a:srgbClr val="FF9900"/>
            </a:solidFill>
          </a:endParaRPr>
        </a:p>
      </dgm:t>
    </dgm:pt>
    <dgm:pt modelId="{A6CC0ED2-5484-4AD0-BF6B-82AAA2FC30F8}" type="parTrans" cxnId="{6524A397-BC4D-4896-96F0-4F739397AFF5}">
      <dgm:prSet/>
      <dgm:spPr/>
      <dgm:t>
        <a:bodyPr/>
        <a:lstStyle/>
        <a:p>
          <a:endParaRPr lang="ru-RU"/>
        </a:p>
      </dgm:t>
    </dgm:pt>
    <dgm:pt modelId="{C8EEAB4A-8B31-400B-B074-A0EF128ED071}" type="sibTrans" cxnId="{6524A397-BC4D-4896-96F0-4F739397AFF5}">
      <dgm:prSet/>
      <dgm:spPr/>
      <dgm:t>
        <a:bodyPr/>
        <a:lstStyle/>
        <a:p>
          <a:endParaRPr lang="ru-RU"/>
        </a:p>
      </dgm:t>
    </dgm:pt>
    <dgm:pt modelId="{AAE4EE5D-63C6-4C2E-990C-B683936A6EB2}">
      <dgm:prSet phldrT="[Текст]" custT="1"/>
      <dgm:spPr>
        <a:solidFill>
          <a:srgbClr val="CC66FF"/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«Управление муниципальными финансами» -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7905,9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5133893-715E-41A3-AE96-04008320B664}" type="parTrans" cxnId="{D1BBF504-6953-46EB-BBA5-227107C7791C}">
      <dgm:prSet/>
      <dgm:spPr>
        <a:solidFill>
          <a:srgbClr val="FF9900"/>
        </a:solidFill>
      </dgm:spPr>
      <dgm:t>
        <a:bodyPr/>
        <a:lstStyle/>
        <a:p>
          <a:endParaRPr lang="ru-RU"/>
        </a:p>
      </dgm:t>
    </dgm:pt>
    <dgm:pt modelId="{0A86FB2B-2DB9-4A51-82A0-7BFC19E399D9}" type="sibTrans" cxnId="{D1BBF504-6953-46EB-BBA5-227107C7791C}">
      <dgm:prSet/>
      <dgm:spPr/>
      <dgm:t>
        <a:bodyPr/>
        <a:lstStyle/>
        <a:p>
          <a:endParaRPr lang="ru-RU"/>
        </a:p>
      </dgm:t>
    </dgm:pt>
    <dgm:pt modelId="{250F0C3C-6C66-43F3-9940-558F12C896C1}">
      <dgm:prSet phldrT="[Текст]" custT="1"/>
      <dgm:spPr>
        <a:solidFill>
          <a:srgbClr val="CC66FF"/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объектах» -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82,2 </a:t>
          </a:r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 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E45A1E1-B3CD-4B01-99E7-E6D907E7B1FB}" type="parTrans" cxnId="{78D50567-358D-4FD0-8A70-C045C87BB782}">
      <dgm:prSet/>
      <dgm:spPr>
        <a:solidFill>
          <a:srgbClr val="FF9900"/>
        </a:solidFill>
      </dgm:spPr>
      <dgm:t>
        <a:bodyPr/>
        <a:lstStyle/>
        <a:p>
          <a:endParaRPr lang="ru-RU"/>
        </a:p>
      </dgm:t>
    </dgm:pt>
    <dgm:pt modelId="{CFA632EB-E978-467B-885C-9D01621523E7}" type="sibTrans" cxnId="{78D50567-358D-4FD0-8A70-C045C87BB782}">
      <dgm:prSet/>
      <dgm:spPr/>
      <dgm:t>
        <a:bodyPr/>
        <a:lstStyle/>
        <a:p>
          <a:endParaRPr lang="ru-RU"/>
        </a:p>
      </dgm:t>
    </dgm:pt>
    <dgm:pt modelId="{16A641C8-891B-4C6F-B416-3DD44730A51B}">
      <dgm:prSet phldrT="[Текст]"/>
      <dgm:spPr>
        <a:solidFill>
          <a:srgbClr val="CC66FF"/>
        </a:solidFill>
      </dgm:spPr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«Развитие физической культуры и спорта» - фактических расходов не было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3B3EB1A-951E-457C-A9C6-848BE3E97262}" type="parTrans" cxnId="{692D1AD5-D377-401C-892F-4082DD4549E6}">
      <dgm:prSet/>
      <dgm:spPr>
        <a:solidFill>
          <a:srgbClr val="FF9900"/>
        </a:solidFill>
      </dgm:spPr>
      <dgm:t>
        <a:bodyPr/>
        <a:lstStyle/>
        <a:p>
          <a:endParaRPr lang="ru-RU"/>
        </a:p>
      </dgm:t>
    </dgm:pt>
    <dgm:pt modelId="{E22BE9D9-5467-4EE7-A16A-2D61ABA76686}" type="sibTrans" cxnId="{692D1AD5-D377-401C-892F-4082DD4549E6}">
      <dgm:prSet/>
      <dgm:spPr/>
      <dgm:t>
        <a:bodyPr/>
        <a:lstStyle/>
        <a:p>
          <a:endParaRPr lang="ru-RU"/>
        </a:p>
      </dgm:t>
    </dgm:pt>
    <dgm:pt modelId="{60A582BD-AE88-40F1-8308-46B6202DFC5D}">
      <dgm:prSet/>
      <dgm:spPr>
        <a:solidFill>
          <a:srgbClr val="CC66FF"/>
        </a:solidFill>
      </dgm:spPr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«Развитие транспортной системы» - </a:t>
          </a:r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2775,7 </a:t>
          </a:r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29AC025-785B-41B0-97C0-22D4126673AC}" type="parTrans" cxnId="{66208A69-E006-4242-97F5-9A8CF40CDEFE}">
      <dgm:prSet/>
      <dgm:spPr>
        <a:solidFill>
          <a:srgbClr val="FF9900"/>
        </a:solidFill>
      </dgm:spPr>
      <dgm:t>
        <a:bodyPr/>
        <a:lstStyle/>
        <a:p>
          <a:endParaRPr lang="ru-RU"/>
        </a:p>
      </dgm:t>
    </dgm:pt>
    <dgm:pt modelId="{671ACF9D-A02A-464D-85AB-215101985805}" type="sibTrans" cxnId="{66208A69-E006-4242-97F5-9A8CF40CDEFE}">
      <dgm:prSet/>
      <dgm:spPr/>
      <dgm:t>
        <a:bodyPr/>
        <a:lstStyle/>
        <a:p>
          <a:endParaRPr lang="ru-RU"/>
        </a:p>
      </dgm:t>
    </dgm:pt>
    <dgm:pt modelId="{DCCCC945-B346-4070-AA64-8AF2CA83696B}">
      <dgm:prSet/>
      <dgm:spPr>
        <a:solidFill>
          <a:srgbClr val="CC66FF"/>
        </a:solidFill>
      </dgm:spPr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«Муниципальная политика» - </a:t>
          </a:r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251,7 </a:t>
          </a:r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94FF64D-0A02-4EB0-955F-5318340CFBAB}" type="parTrans" cxnId="{056858AD-40E1-43C7-9040-429D7F374F9B}">
      <dgm:prSet/>
      <dgm:spPr>
        <a:solidFill>
          <a:srgbClr val="FF9900"/>
        </a:solidFill>
      </dgm:spPr>
      <dgm:t>
        <a:bodyPr/>
        <a:lstStyle/>
        <a:p>
          <a:endParaRPr lang="ru-RU"/>
        </a:p>
      </dgm:t>
    </dgm:pt>
    <dgm:pt modelId="{86AD114B-3712-414F-B571-B573EE09A284}" type="sibTrans" cxnId="{056858AD-40E1-43C7-9040-429D7F374F9B}">
      <dgm:prSet/>
      <dgm:spPr/>
      <dgm:t>
        <a:bodyPr/>
        <a:lstStyle/>
        <a:p>
          <a:endParaRPr lang="ru-RU"/>
        </a:p>
      </dgm:t>
    </dgm:pt>
    <dgm:pt modelId="{925DCCDA-8164-4966-9B33-CE5EA54EEFAA}">
      <dgm:prSet/>
      <dgm:spPr>
        <a:solidFill>
          <a:srgbClr val="CC66FF"/>
        </a:solidFill>
      </dgm:spPr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«Развитие культуры» - </a:t>
          </a:r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2497,7 </a:t>
          </a:r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F288CD6-7D26-4906-ADAA-74A13C876AE2}" type="parTrans" cxnId="{B9A6E82A-ACF9-4B22-A183-A95F3528A80E}">
      <dgm:prSet/>
      <dgm:spPr>
        <a:solidFill>
          <a:srgbClr val="FF9900"/>
        </a:solidFill>
      </dgm:spPr>
      <dgm:t>
        <a:bodyPr/>
        <a:lstStyle/>
        <a:p>
          <a:endParaRPr lang="ru-RU"/>
        </a:p>
      </dgm:t>
    </dgm:pt>
    <dgm:pt modelId="{7136E2E1-3BA7-4BEE-8E00-1FEB312AE8F1}" type="sibTrans" cxnId="{B9A6E82A-ACF9-4B22-A183-A95F3528A80E}">
      <dgm:prSet/>
      <dgm:spPr/>
      <dgm:t>
        <a:bodyPr/>
        <a:lstStyle/>
        <a:p>
          <a:endParaRPr lang="ru-RU"/>
        </a:p>
      </dgm:t>
    </dgm:pt>
    <dgm:pt modelId="{DFB1E64F-DC56-4247-8FC6-9009C5ED8AE7}">
      <dgm:prSet/>
      <dgm:spPr>
        <a:solidFill>
          <a:srgbClr val="CC66FF"/>
        </a:solidFill>
      </dgm:spPr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«Благоустройство территории и жилищно-коммунальное хозяйство» - </a:t>
          </a:r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1839,3 </a:t>
          </a:r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C9D1EDF-A9CA-4CF8-9D2D-17616DD3CD81}" type="parTrans" cxnId="{C67C1368-F9B6-45A1-96F4-B49A8DED4F52}">
      <dgm:prSet/>
      <dgm:spPr>
        <a:solidFill>
          <a:srgbClr val="FF9900"/>
        </a:solidFill>
      </dgm:spPr>
      <dgm:t>
        <a:bodyPr/>
        <a:lstStyle/>
        <a:p>
          <a:endParaRPr lang="ru-RU"/>
        </a:p>
      </dgm:t>
    </dgm:pt>
    <dgm:pt modelId="{8E8BE4E9-F72B-4FF1-9A8A-F174537C618F}" type="sibTrans" cxnId="{C67C1368-F9B6-45A1-96F4-B49A8DED4F52}">
      <dgm:prSet/>
      <dgm:spPr/>
      <dgm:t>
        <a:bodyPr/>
        <a:lstStyle/>
        <a:p>
          <a:endParaRPr lang="ru-RU"/>
        </a:p>
      </dgm:t>
    </dgm:pt>
    <dgm:pt modelId="{B7735DCE-F0E8-4E73-86C2-931D319EBF2D}" type="pres">
      <dgm:prSet presAssocID="{C8B3163E-6A7D-48EB-8C36-F67F5DB445D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E2B350-4EA0-4CFD-AB1B-50E7FC5B7B09}" type="pres">
      <dgm:prSet presAssocID="{4C37B7CB-163F-4D09-84DC-C835AF6D7F4D}" presName="centerShape" presStyleLbl="node0" presStyleIdx="0" presStyleCnt="1" custScaleX="117992" custScaleY="117992"/>
      <dgm:spPr/>
      <dgm:t>
        <a:bodyPr/>
        <a:lstStyle/>
        <a:p>
          <a:endParaRPr lang="ru-RU"/>
        </a:p>
      </dgm:t>
    </dgm:pt>
    <dgm:pt modelId="{8CCEBB08-9968-4B17-B754-E8D260B95FC2}" type="pres">
      <dgm:prSet presAssocID="{35133893-715E-41A3-AE96-04008320B664}" presName="parTrans" presStyleLbl="sibTrans2D1" presStyleIdx="0" presStyleCnt="7"/>
      <dgm:spPr/>
      <dgm:t>
        <a:bodyPr/>
        <a:lstStyle/>
        <a:p>
          <a:endParaRPr lang="ru-RU"/>
        </a:p>
      </dgm:t>
    </dgm:pt>
    <dgm:pt modelId="{847DA6D7-2DC5-4432-A93B-A30487A48018}" type="pres">
      <dgm:prSet presAssocID="{35133893-715E-41A3-AE96-04008320B664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001EF1F8-211D-41E3-8CEC-0406F3C76B2D}" type="pres">
      <dgm:prSet presAssocID="{AAE4EE5D-63C6-4C2E-990C-B683936A6EB2}" presName="node" presStyleLbl="node1" presStyleIdx="0" presStyleCnt="7" custScaleX="138429" custScaleY="88751" custRadScaleRad="90290" custRadScaleInc="-82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435405-FF48-4197-980D-516EB584B37A}" type="pres">
      <dgm:prSet presAssocID="{5E45A1E1-B3CD-4B01-99E7-E6D907E7B1FB}" presName="parTrans" presStyleLbl="sibTrans2D1" presStyleIdx="1" presStyleCnt="7"/>
      <dgm:spPr/>
      <dgm:t>
        <a:bodyPr/>
        <a:lstStyle/>
        <a:p>
          <a:endParaRPr lang="ru-RU"/>
        </a:p>
      </dgm:t>
    </dgm:pt>
    <dgm:pt modelId="{7459DBCC-3E7F-4B51-9DEF-E38C7EAC9998}" type="pres">
      <dgm:prSet presAssocID="{5E45A1E1-B3CD-4B01-99E7-E6D907E7B1FB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E0C56C25-43AC-46D7-ADB3-035354CBD6FE}" type="pres">
      <dgm:prSet presAssocID="{250F0C3C-6C66-43F3-9940-558F12C896C1}" presName="node" presStyleLbl="node1" presStyleIdx="1" presStyleCnt="7" custScaleX="170597" custScaleY="141625" custRadScaleRad="127051" custRadScaleInc="1477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043357-6C18-4072-AAA1-B10B24FB8E15}" type="pres">
      <dgm:prSet presAssocID="{729AC025-785B-41B0-97C0-22D4126673AC}" presName="parTrans" presStyleLbl="sibTrans2D1" presStyleIdx="2" presStyleCnt="7"/>
      <dgm:spPr/>
      <dgm:t>
        <a:bodyPr/>
        <a:lstStyle/>
        <a:p>
          <a:endParaRPr lang="ru-RU"/>
        </a:p>
      </dgm:t>
    </dgm:pt>
    <dgm:pt modelId="{2064BEDC-CA65-4E10-8564-72DE89ABB152}" type="pres">
      <dgm:prSet presAssocID="{729AC025-785B-41B0-97C0-22D4126673AC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7BA0BC5D-6A4D-4CD0-9101-2993D7DF0234}" type="pres">
      <dgm:prSet presAssocID="{60A582BD-AE88-40F1-8308-46B6202DFC5D}" presName="node" presStyleLbl="node1" presStyleIdx="2" presStyleCnt="7" custScaleX="129679" custScaleY="86061" custRadScaleRad="112534" custRadScaleInc="-231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B2CD7-6660-4FFD-8310-EFF1DFFFBD45}" type="pres">
      <dgm:prSet presAssocID="{AC9D1EDF-A9CA-4CF8-9D2D-17616DD3CD81}" presName="parTrans" presStyleLbl="sibTrans2D1" presStyleIdx="3" presStyleCnt="7"/>
      <dgm:spPr/>
      <dgm:t>
        <a:bodyPr/>
        <a:lstStyle/>
        <a:p>
          <a:endParaRPr lang="ru-RU"/>
        </a:p>
      </dgm:t>
    </dgm:pt>
    <dgm:pt modelId="{7CAD5217-7372-466B-80AE-F3A18804DF47}" type="pres">
      <dgm:prSet presAssocID="{AC9D1EDF-A9CA-4CF8-9D2D-17616DD3CD81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7399AA8B-1744-48EA-9FF6-468C9EA7A1DE}" type="pres">
      <dgm:prSet presAssocID="{DFB1E64F-DC56-4247-8FC6-9009C5ED8AE7}" presName="node" presStyleLbl="node1" presStyleIdx="3" presStyleCnt="7" custScaleX="164970" custScaleY="115370" custRadScaleRad="135540" custRadScaleInc="347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F7F4B2-6A50-46CB-B151-412E8F1757C8}" type="pres">
      <dgm:prSet presAssocID="{7F288CD6-7D26-4906-ADAA-74A13C876AE2}" presName="parTrans" presStyleLbl="sibTrans2D1" presStyleIdx="4" presStyleCnt="7"/>
      <dgm:spPr/>
      <dgm:t>
        <a:bodyPr/>
        <a:lstStyle/>
        <a:p>
          <a:endParaRPr lang="ru-RU"/>
        </a:p>
      </dgm:t>
    </dgm:pt>
    <dgm:pt modelId="{A319DB04-33EE-4D17-8A67-C0098C91F430}" type="pres">
      <dgm:prSet presAssocID="{7F288CD6-7D26-4906-ADAA-74A13C876AE2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634B7482-FFB3-47AD-B464-C7E041E59940}" type="pres">
      <dgm:prSet presAssocID="{925DCCDA-8164-4966-9B33-CE5EA54EEFAA}" presName="node" presStyleLbl="node1" presStyleIdx="4" presStyleCnt="7" custScaleX="143269" custScaleY="97865" custRadScaleRad="88212" custRadScaleInc="-74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C537C6-C832-4CB3-B4EC-657EC5D845D1}" type="pres">
      <dgm:prSet presAssocID="{494FF64D-0A02-4EB0-955F-5318340CFBAB}" presName="parTrans" presStyleLbl="sibTrans2D1" presStyleIdx="5" presStyleCnt="7"/>
      <dgm:spPr/>
      <dgm:t>
        <a:bodyPr/>
        <a:lstStyle/>
        <a:p>
          <a:endParaRPr lang="ru-RU"/>
        </a:p>
      </dgm:t>
    </dgm:pt>
    <dgm:pt modelId="{7BA9E1D1-BC08-4CB3-AD35-F37136AF3284}" type="pres">
      <dgm:prSet presAssocID="{494FF64D-0A02-4EB0-955F-5318340CFBAB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4843C88B-CD25-45AA-BB71-332F88C4F0D4}" type="pres">
      <dgm:prSet presAssocID="{DCCCC945-B346-4070-AA64-8AF2CA83696B}" presName="node" presStyleLbl="node1" presStyleIdx="5" presStyleCnt="7" custScaleX="141625" custScaleY="99228" custRadScaleRad="133420" custRadScaleInc="-489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EB2448-C5DE-4EAF-934E-8B9552D87205}" type="pres">
      <dgm:prSet presAssocID="{F3B3EB1A-951E-457C-A9C6-848BE3E97262}" presName="parTrans" presStyleLbl="sibTrans2D1" presStyleIdx="6" presStyleCnt="7"/>
      <dgm:spPr/>
      <dgm:t>
        <a:bodyPr/>
        <a:lstStyle/>
        <a:p>
          <a:endParaRPr lang="ru-RU"/>
        </a:p>
      </dgm:t>
    </dgm:pt>
    <dgm:pt modelId="{32E3EF4A-8553-4D4E-8E1F-F90DC6C76294}" type="pres">
      <dgm:prSet presAssocID="{F3B3EB1A-951E-457C-A9C6-848BE3E97262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5904B6DE-1383-4DAF-AF95-32003E79F9BA}" type="pres">
      <dgm:prSet presAssocID="{16A641C8-891B-4C6F-B416-3DD44730A51B}" presName="node" presStyleLbl="node1" presStyleIdx="6" presStyleCnt="7" custScaleX="179301" custScaleY="115370" custRadScaleRad="126713" custRadScaleInc="-93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A52BEA-BC39-454C-AF7B-FE2AB1F80143}" type="presOf" srcId="{494FF64D-0A02-4EB0-955F-5318340CFBAB}" destId="{F8C537C6-C832-4CB3-B4EC-657EC5D845D1}" srcOrd="0" destOrd="0" presId="urn:microsoft.com/office/officeart/2005/8/layout/radial5"/>
    <dgm:cxn modelId="{D1BBF504-6953-46EB-BBA5-227107C7791C}" srcId="{4C37B7CB-163F-4D09-84DC-C835AF6D7F4D}" destId="{AAE4EE5D-63C6-4C2E-990C-B683936A6EB2}" srcOrd="0" destOrd="0" parTransId="{35133893-715E-41A3-AE96-04008320B664}" sibTransId="{0A86FB2B-2DB9-4A51-82A0-7BFC19E399D9}"/>
    <dgm:cxn modelId="{BAEEBC57-F0A8-4D66-88E7-915BF691CAA0}" type="presOf" srcId="{AC9D1EDF-A9CA-4CF8-9D2D-17616DD3CD81}" destId="{7CAD5217-7372-466B-80AE-F3A18804DF47}" srcOrd="1" destOrd="0" presId="urn:microsoft.com/office/officeart/2005/8/layout/radial5"/>
    <dgm:cxn modelId="{7306C3C9-F723-40FB-90A8-A230A4E2C3C1}" type="presOf" srcId="{7F288CD6-7D26-4906-ADAA-74A13C876AE2}" destId="{32F7F4B2-6A50-46CB-B151-412E8F1757C8}" srcOrd="0" destOrd="0" presId="urn:microsoft.com/office/officeart/2005/8/layout/radial5"/>
    <dgm:cxn modelId="{19C26E43-6DE5-4009-9EE9-D380B214CFA0}" type="presOf" srcId="{AC9D1EDF-A9CA-4CF8-9D2D-17616DD3CD81}" destId="{FA1B2CD7-6660-4FFD-8310-EFF1DFFFBD45}" srcOrd="0" destOrd="0" presId="urn:microsoft.com/office/officeart/2005/8/layout/radial5"/>
    <dgm:cxn modelId="{056858AD-40E1-43C7-9040-429D7F374F9B}" srcId="{4C37B7CB-163F-4D09-84DC-C835AF6D7F4D}" destId="{DCCCC945-B346-4070-AA64-8AF2CA83696B}" srcOrd="5" destOrd="0" parTransId="{494FF64D-0A02-4EB0-955F-5318340CFBAB}" sibTransId="{86AD114B-3712-414F-B571-B573EE09A284}"/>
    <dgm:cxn modelId="{B9A6E82A-ACF9-4B22-A183-A95F3528A80E}" srcId="{4C37B7CB-163F-4D09-84DC-C835AF6D7F4D}" destId="{925DCCDA-8164-4966-9B33-CE5EA54EEFAA}" srcOrd="4" destOrd="0" parTransId="{7F288CD6-7D26-4906-ADAA-74A13C876AE2}" sibTransId="{7136E2E1-3BA7-4BEE-8E00-1FEB312AE8F1}"/>
    <dgm:cxn modelId="{751CE3D8-A263-4E79-9527-8153240797C0}" type="presOf" srcId="{DFB1E64F-DC56-4247-8FC6-9009C5ED8AE7}" destId="{7399AA8B-1744-48EA-9FF6-468C9EA7A1DE}" srcOrd="0" destOrd="0" presId="urn:microsoft.com/office/officeart/2005/8/layout/radial5"/>
    <dgm:cxn modelId="{D86C60E1-60D4-4AF7-BB40-E5DA13C83614}" type="presOf" srcId="{F3B3EB1A-951E-457C-A9C6-848BE3E97262}" destId="{7DEB2448-C5DE-4EAF-934E-8B9552D87205}" srcOrd="0" destOrd="0" presId="urn:microsoft.com/office/officeart/2005/8/layout/radial5"/>
    <dgm:cxn modelId="{79BEB65C-9801-4B25-BF87-783B804302C2}" type="presOf" srcId="{5E45A1E1-B3CD-4B01-99E7-E6D907E7B1FB}" destId="{7459DBCC-3E7F-4B51-9DEF-E38C7EAC9998}" srcOrd="1" destOrd="0" presId="urn:microsoft.com/office/officeart/2005/8/layout/radial5"/>
    <dgm:cxn modelId="{692D1AD5-D377-401C-892F-4082DD4549E6}" srcId="{4C37B7CB-163F-4D09-84DC-C835AF6D7F4D}" destId="{16A641C8-891B-4C6F-B416-3DD44730A51B}" srcOrd="6" destOrd="0" parTransId="{F3B3EB1A-951E-457C-A9C6-848BE3E97262}" sibTransId="{E22BE9D9-5467-4EE7-A16A-2D61ABA76686}"/>
    <dgm:cxn modelId="{41B56528-7719-4FF8-88C4-74E890AC8C73}" type="presOf" srcId="{DCCCC945-B346-4070-AA64-8AF2CA83696B}" destId="{4843C88B-CD25-45AA-BB71-332F88C4F0D4}" srcOrd="0" destOrd="0" presId="urn:microsoft.com/office/officeart/2005/8/layout/radial5"/>
    <dgm:cxn modelId="{78D50567-358D-4FD0-8A70-C045C87BB782}" srcId="{4C37B7CB-163F-4D09-84DC-C835AF6D7F4D}" destId="{250F0C3C-6C66-43F3-9940-558F12C896C1}" srcOrd="1" destOrd="0" parTransId="{5E45A1E1-B3CD-4B01-99E7-E6D907E7B1FB}" sibTransId="{CFA632EB-E978-467B-885C-9D01621523E7}"/>
    <dgm:cxn modelId="{97CEAE08-D9B2-43EF-9814-5F998CF0FDA9}" type="presOf" srcId="{494FF64D-0A02-4EB0-955F-5318340CFBAB}" destId="{7BA9E1D1-BC08-4CB3-AD35-F37136AF3284}" srcOrd="1" destOrd="0" presId="urn:microsoft.com/office/officeart/2005/8/layout/radial5"/>
    <dgm:cxn modelId="{443B60F0-93DB-4295-884B-948188C40F2B}" type="presOf" srcId="{35133893-715E-41A3-AE96-04008320B664}" destId="{847DA6D7-2DC5-4432-A93B-A30487A48018}" srcOrd="1" destOrd="0" presId="urn:microsoft.com/office/officeart/2005/8/layout/radial5"/>
    <dgm:cxn modelId="{D7E182C4-6E47-4D4F-AE42-2CCE6F96F47A}" type="presOf" srcId="{5E45A1E1-B3CD-4B01-99E7-E6D907E7B1FB}" destId="{F8435405-FF48-4197-980D-516EB584B37A}" srcOrd="0" destOrd="0" presId="urn:microsoft.com/office/officeart/2005/8/layout/radial5"/>
    <dgm:cxn modelId="{5C9F076E-229C-4A76-9D19-6B61560FE0B3}" type="presOf" srcId="{729AC025-785B-41B0-97C0-22D4126673AC}" destId="{2064BEDC-CA65-4E10-8564-72DE89ABB152}" srcOrd="1" destOrd="0" presId="urn:microsoft.com/office/officeart/2005/8/layout/radial5"/>
    <dgm:cxn modelId="{CF76D076-2B7E-46CB-9AA4-29C25CF07452}" type="presOf" srcId="{4C37B7CB-163F-4D09-84DC-C835AF6D7F4D}" destId="{7BE2B350-4EA0-4CFD-AB1B-50E7FC5B7B09}" srcOrd="0" destOrd="0" presId="urn:microsoft.com/office/officeart/2005/8/layout/radial5"/>
    <dgm:cxn modelId="{E8E34302-76CF-469A-9E27-7A547F1F08F6}" type="presOf" srcId="{F3B3EB1A-951E-457C-A9C6-848BE3E97262}" destId="{32E3EF4A-8553-4D4E-8E1F-F90DC6C76294}" srcOrd="1" destOrd="0" presId="urn:microsoft.com/office/officeart/2005/8/layout/radial5"/>
    <dgm:cxn modelId="{66208A69-E006-4242-97F5-9A8CF40CDEFE}" srcId="{4C37B7CB-163F-4D09-84DC-C835AF6D7F4D}" destId="{60A582BD-AE88-40F1-8308-46B6202DFC5D}" srcOrd="2" destOrd="0" parTransId="{729AC025-785B-41B0-97C0-22D4126673AC}" sibTransId="{671ACF9D-A02A-464D-85AB-215101985805}"/>
    <dgm:cxn modelId="{1BD4F0A8-442A-45A0-AE64-019A136A9CF9}" type="presOf" srcId="{C8B3163E-6A7D-48EB-8C36-F67F5DB445DD}" destId="{B7735DCE-F0E8-4E73-86C2-931D319EBF2D}" srcOrd="0" destOrd="0" presId="urn:microsoft.com/office/officeart/2005/8/layout/radial5"/>
    <dgm:cxn modelId="{E0FCE211-392F-4805-B761-0FE9F6B82875}" type="presOf" srcId="{60A582BD-AE88-40F1-8308-46B6202DFC5D}" destId="{7BA0BC5D-6A4D-4CD0-9101-2993D7DF0234}" srcOrd="0" destOrd="0" presId="urn:microsoft.com/office/officeart/2005/8/layout/radial5"/>
    <dgm:cxn modelId="{2B2E4C2F-0708-4A1E-9E97-986711B6CADB}" type="presOf" srcId="{250F0C3C-6C66-43F3-9940-558F12C896C1}" destId="{E0C56C25-43AC-46D7-ADB3-035354CBD6FE}" srcOrd="0" destOrd="0" presId="urn:microsoft.com/office/officeart/2005/8/layout/radial5"/>
    <dgm:cxn modelId="{4BC05663-4E10-48A0-A1F0-A05D61E2A8B6}" type="presOf" srcId="{16A641C8-891B-4C6F-B416-3DD44730A51B}" destId="{5904B6DE-1383-4DAF-AF95-32003E79F9BA}" srcOrd="0" destOrd="0" presId="urn:microsoft.com/office/officeart/2005/8/layout/radial5"/>
    <dgm:cxn modelId="{40418C92-E9BF-41E8-8F34-80F34F97913B}" type="presOf" srcId="{AAE4EE5D-63C6-4C2E-990C-B683936A6EB2}" destId="{001EF1F8-211D-41E3-8CEC-0406F3C76B2D}" srcOrd="0" destOrd="0" presId="urn:microsoft.com/office/officeart/2005/8/layout/radial5"/>
    <dgm:cxn modelId="{6524A397-BC4D-4896-96F0-4F739397AFF5}" srcId="{C8B3163E-6A7D-48EB-8C36-F67F5DB445DD}" destId="{4C37B7CB-163F-4D09-84DC-C835AF6D7F4D}" srcOrd="0" destOrd="0" parTransId="{A6CC0ED2-5484-4AD0-BF6B-82AAA2FC30F8}" sibTransId="{C8EEAB4A-8B31-400B-B074-A0EF128ED071}"/>
    <dgm:cxn modelId="{456ACC6A-A183-493B-9697-A44ABB0708CD}" type="presOf" srcId="{7F288CD6-7D26-4906-ADAA-74A13C876AE2}" destId="{A319DB04-33EE-4D17-8A67-C0098C91F430}" srcOrd="1" destOrd="0" presId="urn:microsoft.com/office/officeart/2005/8/layout/radial5"/>
    <dgm:cxn modelId="{3055AFDE-B6EB-44DB-8FFE-E0ACB9E0DFF9}" type="presOf" srcId="{35133893-715E-41A3-AE96-04008320B664}" destId="{8CCEBB08-9968-4B17-B754-E8D260B95FC2}" srcOrd="0" destOrd="0" presId="urn:microsoft.com/office/officeart/2005/8/layout/radial5"/>
    <dgm:cxn modelId="{C67C1368-F9B6-45A1-96F4-B49A8DED4F52}" srcId="{4C37B7CB-163F-4D09-84DC-C835AF6D7F4D}" destId="{DFB1E64F-DC56-4247-8FC6-9009C5ED8AE7}" srcOrd="3" destOrd="0" parTransId="{AC9D1EDF-A9CA-4CF8-9D2D-17616DD3CD81}" sibTransId="{8E8BE4E9-F72B-4FF1-9A8A-F174537C618F}"/>
    <dgm:cxn modelId="{855134F2-3890-4821-BA98-1748908E9F38}" type="presOf" srcId="{925DCCDA-8164-4966-9B33-CE5EA54EEFAA}" destId="{634B7482-FFB3-47AD-B464-C7E041E59940}" srcOrd="0" destOrd="0" presId="urn:microsoft.com/office/officeart/2005/8/layout/radial5"/>
    <dgm:cxn modelId="{9FF308D3-8E1A-40AA-948F-C80AE9082B35}" type="presOf" srcId="{729AC025-785B-41B0-97C0-22D4126673AC}" destId="{B7043357-6C18-4072-AAA1-B10B24FB8E15}" srcOrd="0" destOrd="0" presId="urn:microsoft.com/office/officeart/2005/8/layout/radial5"/>
    <dgm:cxn modelId="{2F1FA7E6-0610-4490-A9AC-9D1F56F607D0}" type="presParOf" srcId="{B7735DCE-F0E8-4E73-86C2-931D319EBF2D}" destId="{7BE2B350-4EA0-4CFD-AB1B-50E7FC5B7B09}" srcOrd="0" destOrd="0" presId="urn:microsoft.com/office/officeart/2005/8/layout/radial5"/>
    <dgm:cxn modelId="{6E44B9A0-47F2-4348-A7E0-6BA5FB80D188}" type="presParOf" srcId="{B7735DCE-F0E8-4E73-86C2-931D319EBF2D}" destId="{8CCEBB08-9968-4B17-B754-E8D260B95FC2}" srcOrd="1" destOrd="0" presId="urn:microsoft.com/office/officeart/2005/8/layout/radial5"/>
    <dgm:cxn modelId="{1C2D4A79-09A7-4434-9749-94D040B3BDE5}" type="presParOf" srcId="{8CCEBB08-9968-4B17-B754-E8D260B95FC2}" destId="{847DA6D7-2DC5-4432-A93B-A30487A48018}" srcOrd="0" destOrd="0" presId="urn:microsoft.com/office/officeart/2005/8/layout/radial5"/>
    <dgm:cxn modelId="{941EB875-F727-47AA-A18D-DA9A7A690918}" type="presParOf" srcId="{B7735DCE-F0E8-4E73-86C2-931D319EBF2D}" destId="{001EF1F8-211D-41E3-8CEC-0406F3C76B2D}" srcOrd="2" destOrd="0" presId="urn:microsoft.com/office/officeart/2005/8/layout/radial5"/>
    <dgm:cxn modelId="{97C15561-BEAB-4712-AF78-FCC2CBEEF2AA}" type="presParOf" srcId="{B7735DCE-F0E8-4E73-86C2-931D319EBF2D}" destId="{F8435405-FF48-4197-980D-516EB584B37A}" srcOrd="3" destOrd="0" presId="urn:microsoft.com/office/officeart/2005/8/layout/radial5"/>
    <dgm:cxn modelId="{590D517D-8C7A-488E-9D0C-A5707DCD00C6}" type="presParOf" srcId="{F8435405-FF48-4197-980D-516EB584B37A}" destId="{7459DBCC-3E7F-4B51-9DEF-E38C7EAC9998}" srcOrd="0" destOrd="0" presId="urn:microsoft.com/office/officeart/2005/8/layout/radial5"/>
    <dgm:cxn modelId="{71A459D0-43D2-4595-83F8-F415EC6D0D59}" type="presParOf" srcId="{B7735DCE-F0E8-4E73-86C2-931D319EBF2D}" destId="{E0C56C25-43AC-46D7-ADB3-035354CBD6FE}" srcOrd="4" destOrd="0" presId="urn:microsoft.com/office/officeart/2005/8/layout/radial5"/>
    <dgm:cxn modelId="{5E2B482F-7053-41C9-96D3-13871723FF8B}" type="presParOf" srcId="{B7735DCE-F0E8-4E73-86C2-931D319EBF2D}" destId="{B7043357-6C18-4072-AAA1-B10B24FB8E15}" srcOrd="5" destOrd="0" presId="urn:microsoft.com/office/officeart/2005/8/layout/radial5"/>
    <dgm:cxn modelId="{2E439CAF-D62D-462B-B719-8E330BF2C1B9}" type="presParOf" srcId="{B7043357-6C18-4072-AAA1-B10B24FB8E15}" destId="{2064BEDC-CA65-4E10-8564-72DE89ABB152}" srcOrd="0" destOrd="0" presId="urn:microsoft.com/office/officeart/2005/8/layout/radial5"/>
    <dgm:cxn modelId="{6C4D523F-DD28-48EF-AF30-58D233E54EA8}" type="presParOf" srcId="{B7735DCE-F0E8-4E73-86C2-931D319EBF2D}" destId="{7BA0BC5D-6A4D-4CD0-9101-2993D7DF0234}" srcOrd="6" destOrd="0" presId="urn:microsoft.com/office/officeart/2005/8/layout/radial5"/>
    <dgm:cxn modelId="{B9D1C805-D442-4FCB-BED2-AE8B7343D9A3}" type="presParOf" srcId="{B7735DCE-F0E8-4E73-86C2-931D319EBF2D}" destId="{FA1B2CD7-6660-4FFD-8310-EFF1DFFFBD45}" srcOrd="7" destOrd="0" presId="urn:microsoft.com/office/officeart/2005/8/layout/radial5"/>
    <dgm:cxn modelId="{64FF0FB6-04F2-40E7-B220-3E4F7D20D621}" type="presParOf" srcId="{FA1B2CD7-6660-4FFD-8310-EFF1DFFFBD45}" destId="{7CAD5217-7372-466B-80AE-F3A18804DF47}" srcOrd="0" destOrd="0" presId="urn:microsoft.com/office/officeart/2005/8/layout/radial5"/>
    <dgm:cxn modelId="{D4C2E3F4-B119-4157-9A21-457379E3A46E}" type="presParOf" srcId="{B7735DCE-F0E8-4E73-86C2-931D319EBF2D}" destId="{7399AA8B-1744-48EA-9FF6-468C9EA7A1DE}" srcOrd="8" destOrd="0" presId="urn:microsoft.com/office/officeart/2005/8/layout/radial5"/>
    <dgm:cxn modelId="{4C5C95BE-EA62-4D5F-AF8C-1681249412C9}" type="presParOf" srcId="{B7735DCE-F0E8-4E73-86C2-931D319EBF2D}" destId="{32F7F4B2-6A50-46CB-B151-412E8F1757C8}" srcOrd="9" destOrd="0" presId="urn:microsoft.com/office/officeart/2005/8/layout/radial5"/>
    <dgm:cxn modelId="{7CE1F1BF-4CE5-458B-88CB-9EC5B715300C}" type="presParOf" srcId="{32F7F4B2-6A50-46CB-B151-412E8F1757C8}" destId="{A319DB04-33EE-4D17-8A67-C0098C91F430}" srcOrd="0" destOrd="0" presId="urn:microsoft.com/office/officeart/2005/8/layout/radial5"/>
    <dgm:cxn modelId="{C7F56F5B-0321-4891-8210-9727DAA9A95A}" type="presParOf" srcId="{B7735DCE-F0E8-4E73-86C2-931D319EBF2D}" destId="{634B7482-FFB3-47AD-B464-C7E041E59940}" srcOrd="10" destOrd="0" presId="urn:microsoft.com/office/officeart/2005/8/layout/radial5"/>
    <dgm:cxn modelId="{3C894895-6B19-4FE1-9ED4-A0357E1689CD}" type="presParOf" srcId="{B7735DCE-F0E8-4E73-86C2-931D319EBF2D}" destId="{F8C537C6-C832-4CB3-B4EC-657EC5D845D1}" srcOrd="11" destOrd="0" presId="urn:microsoft.com/office/officeart/2005/8/layout/radial5"/>
    <dgm:cxn modelId="{DDF2C8F8-00D7-4268-ABE5-95B98CEB3C1F}" type="presParOf" srcId="{F8C537C6-C832-4CB3-B4EC-657EC5D845D1}" destId="{7BA9E1D1-BC08-4CB3-AD35-F37136AF3284}" srcOrd="0" destOrd="0" presId="urn:microsoft.com/office/officeart/2005/8/layout/radial5"/>
    <dgm:cxn modelId="{277FCB60-8C4C-4521-A7CA-8AC35B7F22C1}" type="presParOf" srcId="{B7735DCE-F0E8-4E73-86C2-931D319EBF2D}" destId="{4843C88B-CD25-45AA-BB71-332F88C4F0D4}" srcOrd="12" destOrd="0" presId="urn:microsoft.com/office/officeart/2005/8/layout/radial5"/>
    <dgm:cxn modelId="{98030DC2-4AD3-4B13-B2A6-6363864A224C}" type="presParOf" srcId="{B7735DCE-F0E8-4E73-86C2-931D319EBF2D}" destId="{7DEB2448-C5DE-4EAF-934E-8B9552D87205}" srcOrd="13" destOrd="0" presId="urn:microsoft.com/office/officeart/2005/8/layout/radial5"/>
    <dgm:cxn modelId="{9ED4D8B1-D093-4909-A843-FE00A7A3494A}" type="presParOf" srcId="{7DEB2448-C5DE-4EAF-934E-8B9552D87205}" destId="{32E3EF4A-8553-4D4E-8E1F-F90DC6C76294}" srcOrd="0" destOrd="0" presId="urn:microsoft.com/office/officeart/2005/8/layout/radial5"/>
    <dgm:cxn modelId="{0CF3A509-06E2-4F15-BC6A-DD257BBB974E}" type="presParOf" srcId="{B7735DCE-F0E8-4E73-86C2-931D319EBF2D}" destId="{5904B6DE-1383-4DAF-AF95-32003E79F9BA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E2B350-4EA0-4CFD-AB1B-50E7FC5B7B09}">
      <dsp:nvSpPr>
        <dsp:cNvPr id="0" name=""/>
        <dsp:cNvSpPr/>
      </dsp:nvSpPr>
      <dsp:spPr>
        <a:xfrm>
          <a:off x="3736982" y="2290497"/>
          <a:ext cx="1553316" cy="1553316"/>
        </a:xfrm>
        <a:prstGeom prst="ellipse">
          <a:avLst/>
        </a:prstGeom>
        <a:solidFill>
          <a:srgbClr val="7030A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FF9900"/>
              </a:solidFill>
            </a:rPr>
            <a:t>Всего расходов </a:t>
          </a:r>
          <a:r>
            <a:rPr lang="ru-RU" sz="1200" kern="1200" dirty="0" smtClean="0">
              <a:solidFill>
                <a:srgbClr val="FF9900"/>
              </a:solidFill>
            </a:rPr>
            <a:t>15552,2 </a:t>
          </a:r>
          <a:r>
            <a:rPr lang="ru-RU" sz="1200" kern="1200" dirty="0" smtClean="0">
              <a:solidFill>
                <a:srgbClr val="FF9900"/>
              </a:solidFill>
            </a:rPr>
            <a:t>тыс. рублей</a:t>
          </a:r>
          <a:endParaRPr lang="ru-RU" sz="1200" kern="1200" dirty="0">
            <a:solidFill>
              <a:srgbClr val="FF9900"/>
            </a:solidFill>
          </a:endParaRPr>
        </a:p>
      </dsp:txBody>
      <dsp:txXfrm>
        <a:off x="3964460" y="2517975"/>
        <a:ext cx="1098360" cy="1098360"/>
      </dsp:txXfrm>
    </dsp:sp>
    <dsp:sp modelId="{8CCEBB08-9968-4B17-B754-E8D260B95FC2}">
      <dsp:nvSpPr>
        <dsp:cNvPr id="0" name=""/>
        <dsp:cNvSpPr/>
      </dsp:nvSpPr>
      <dsp:spPr>
        <a:xfrm rot="14924875">
          <a:off x="3974593" y="1855430"/>
          <a:ext cx="309645" cy="447596"/>
        </a:xfrm>
        <a:prstGeom prst="rightArrow">
          <a:avLst>
            <a:gd name="adj1" fmla="val 60000"/>
            <a:gd name="adj2" fmla="val 50000"/>
          </a:avLst>
        </a:prstGeom>
        <a:solidFill>
          <a:srgbClr val="FF990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4037875" y="1988237"/>
        <a:ext cx="216752" cy="268558"/>
      </dsp:txXfrm>
    </dsp:sp>
    <dsp:sp modelId="{001EF1F8-211D-41E3-8CEC-0406F3C76B2D}">
      <dsp:nvSpPr>
        <dsp:cNvPr id="0" name=""/>
        <dsp:cNvSpPr/>
      </dsp:nvSpPr>
      <dsp:spPr>
        <a:xfrm>
          <a:off x="2605813" y="360039"/>
          <a:ext cx="2277952" cy="1460463"/>
        </a:xfrm>
        <a:prstGeom prst="ellipse">
          <a:avLst/>
        </a:prstGeom>
        <a:solidFill>
          <a:srgbClr val="CC66F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«Управление муниципальными финансами» -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7905,9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2939411" y="573919"/>
        <a:ext cx="1610756" cy="1032703"/>
      </dsp:txXfrm>
    </dsp:sp>
    <dsp:sp modelId="{F8435405-FF48-4197-980D-516EB584B37A}">
      <dsp:nvSpPr>
        <dsp:cNvPr id="0" name=""/>
        <dsp:cNvSpPr/>
      </dsp:nvSpPr>
      <dsp:spPr>
        <a:xfrm rot="21565826">
          <a:off x="5467223" y="2831758"/>
          <a:ext cx="426364" cy="447596"/>
        </a:xfrm>
        <a:prstGeom prst="rightArrow">
          <a:avLst>
            <a:gd name="adj1" fmla="val 60000"/>
            <a:gd name="adj2" fmla="val 50000"/>
          </a:avLst>
        </a:prstGeom>
        <a:solidFill>
          <a:srgbClr val="FF990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5467226" y="2921913"/>
        <a:ext cx="298455" cy="268558"/>
      </dsp:txXfrm>
    </dsp:sp>
    <dsp:sp modelId="{E0C56C25-43AC-46D7-ADB3-035354CBD6FE}">
      <dsp:nvSpPr>
        <dsp:cNvPr id="0" name=""/>
        <dsp:cNvSpPr/>
      </dsp:nvSpPr>
      <dsp:spPr>
        <a:xfrm>
          <a:off x="6094581" y="1872212"/>
          <a:ext cx="2807300" cy="2330544"/>
        </a:xfrm>
        <a:prstGeom prst="ellipse">
          <a:avLst/>
        </a:prstGeom>
        <a:solidFill>
          <a:srgbClr val="CC66F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объектах» -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82,2 </a:t>
          </a: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 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6505701" y="2213512"/>
        <a:ext cx="1985060" cy="1647944"/>
      </dsp:txXfrm>
    </dsp:sp>
    <dsp:sp modelId="{B7043357-6C18-4072-AAA1-B10B24FB8E15}">
      <dsp:nvSpPr>
        <dsp:cNvPr id="0" name=""/>
        <dsp:cNvSpPr/>
      </dsp:nvSpPr>
      <dsp:spPr>
        <a:xfrm rot="18792324">
          <a:off x="5115249" y="1908660"/>
          <a:ext cx="552591" cy="447596"/>
        </a:xfrm>
        <a:prstGeom prst="rightArrow">
          <a:avLst>
            <a:gd name="adj1" fmla="val 60000"/>
            <a:gd name="adj2" fmla="val 50000"/>
          </a:avLst>
        </a:prstGeom>
        <a:solidFill>
          <a:srgbClr val="FF990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5136424" y="2047117"/>
        <a:ext cx="418312" cy="268558"/>
      </dsp:txXfrm>
    </dsp:sp>
    <dsp:sp modelId="{7BA0BC5D-6A4D-4CD0-9101-2993D7DF0234}">
      <dsp:nvSpPr>
        <dsp:cNvPr id="0" name=""/>
        <dsp:cNvSpPr/>
      </dsp:nvSpPr>
      <dsp:spPr>
        <a:xfrm>
          <a:off x="5256576" y="432053"/>
          <a:ext cx="2133964" cy="1416197"/>
        </a:xfrm>
        <a:prstGeom prst="ellipse">
          <a:avLst/>
        </a:prstGeom>
        <a:solidFill>
          <a:srgbClr val="CC66F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«Развитие транспортной системы» - </a:t>
          </a: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2775,7 </a:t>
          </a: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</a:t>
          </a:r>
          <a:endParaRPr lang="ru-RU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569088" y="639450"/>
        <a:ext cx="1508940" cy="1001403"/>
      </dsp:txXfrm>
    </dsp:sp>
    <dsp:sp modelId="{FA1B2CD7-6660-4FFD-8310-EFF1DFFFBD45}">
      <dsp:nvSpPr>
        <dsp:cNvPr id="0" name=""/>
        <dsp:cNvSpPr/>
      </dsp:nvSpPr>
      <dsp:spPr>
        <a:xfrm rot="9222398">
          <a:off x="2997856" y="3438965"/>
          <a:ext cx="620622" cy="447596"/>
        </a:xfrm>
        <a:prstGeom prst="rightArrow">
          <a:avLst>
            <a:gd name="adj1" fmla="val 60000"/>
            <a:gd name="adj2" fmla="val 50000"/>
          </a:avLst>
        </a:prstGeom>
        <a:solidFill>
          <a:srgbClr val="FF990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3125189" y="3498743"/>
        <a:ext cx="486343" cy="268558"/>
      </dsp:txXfrm>
    </dsp:sp>
    <dsp:sp modelId="{7399AA8B-1744-48EA-9FF6-468C9EA7A1DE}">
      <dsp:nvSpPr>
        <dsp:cNvPr id="0" name=""/>
        <dsp:cNvSpPr/>
      </dsp:nvSpPr>
      <dsp:spPr>
        <a:xfrm>
          <a:off x="301564" y="3528388"/>
          <a:ext cx="2714704" cy="1898499"/>
        </a:xfrm>
        <a:prstGeom prst="ellipse">
          <a:avLst/>
        </a:prstGeom>
        <a:solidFill>
          <a:srgbClr val="CC66F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«Благоустройство территории и жилищно-коммунальное хозяйство» - </a:t>
          </a: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1839,3 </a:t>
          </a: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</a:t>
          </a:r>
          <a:endParaRPr lang="ru-RU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699123" y="3806417"/>
        <a:ext cx="1919586" cy="1342441"/>
      </dsp:txXfrm>
    </dsp:sp>
    <dsp:sp modelId="{32F7F4B2-6A50-46CB-B151-412E8F1757C8}">
      <dsp:nvSpPr>
        <dsp:cNvPr id="0" name=""/>
        <dsp:cNvSpPr/>
      </dsp:nvSpPr>
      <dsp:spPr>
        <a:xfrm rot="5796514">
          <a:off x="4267835" y="3849759"/>
          <a:ext cx="258415" cy="447596"/>
        </a:xfrm>
        <a:prstGeom prst="rightArrow">
          <a:avLst>
            <a:gd name="adj1" fmla="val 60000"/>
            <a:gd name="adj2" fmla="val 50000"/>
          </a:avLst>
        </a:prstGeom>
        <a:solidFill>
          <a:srgbClr val="FF990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4311058" y="3900774"/>
        <a:ext cx="180891" cy="268558"/>
      </dsp:txXfrm>
    </dsp:sp>
    <dsp:sp modelId="{634B7482-FFB3-47AD-B464-C7E041E59940}">
      <dsp:nvSpPr>
        <dsp:cNvPr id="0" name=""/>
        <dsp:cNvSpPr/>
      </dsp:nvSpPr>
      <dsp:spPr>
        <a:xfrm>
          <a:off x="3096348" y="4320481"/>
          <a:ext cx="2357598" cy="1610441"/>
        </a:xfrm>
        <a:prstGeom prst="ellipse">
          <a:avLst/>
        </a:prstGeom>
        <a:solidFill>
          <a:srgbClr val="CC66F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«Развитие культуры» - </a:t>
          </a: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2497,7 </a:t>
          </a: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</a:t>
          </a:r>
          <a:endParaRPr lang="ru-RU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441610" y="4556325"/>
        <a:ext cx="1667074" cy="1138753"/>
      </dsp:txXfrm>
    </dsp:sp>
    <dsp:sp modelId="{F8C537C6-C832-4CB3-B4EC-657EC5D845D1}">
      <dsp:nvSpPr>
        <dsp:cNvPr id="0" name=""/>
        <dsp:cNvSpPr/>
      </dsp:nvSpPr>
      <dsp:spPr>
        <a:xfrm rot="2479572">
          <a:off x="5234867" y="3801629"/>
          <a:ext cx="737092" cy="447596"/>
        </a:xfrm>
        <a:prstGeom prst="rightArrow">
          <a:avLst>
            <a:gd name="adj1" fmla="val 60000"/>
            <a:gd name="adj2" fmla="val 50000"/>
          </a:avLst>
        </a:prstGeom>
        <a:solidFill>
          <a:srgbClr val="FF990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5251587" y="3846813"/>
        <a:ext cx="602813" cy="268558"/>
      </dsp:txXfrm>
    </dsp:sp>
    <dsp:sp modelId="{4843C88B-CD25-45AA-BB71-332F88C4F0D4}">
      <dsp:nvSpPr>
        <dsp:cNvPr id="0" name=""/>
        <dsp:cNvSpPr/>
      </dsp:nvSpPr>
      <dsp:spPr>
        <a:xfrm>
          <a:off x="5702156" y="4320481"/>
          <a:ext cx="2330544" cy="1632870"/>
        </a:xfrm>
        <a:prstGeom prst="ellipse">
          <a:avLst/>
        </a:prstGeom>
        <a:solidFill>
          <a:srgbClr val="CC66F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«Муниципальная политика» - </a:t>
          </a: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251,7 </a:t>
          </a: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тыс. рублей</a:t>
          </a:r>
          <a:endParaRPr lang="ru-RU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6043456" y="4559609"/>
        <a:ext cx="1647944" cy="1154614"/>
      </dsp:txXfrm>
    </dsp:sp>
    <dsp:sp modelId="{7DEB2448-C5DE-4EAF-934E-8B9552D87205}">
      <dsp:nvSpPr>
        <dsp:cNvPr id="0" name=""/>
        <dsp:cNvSpPr/>
      </dsp:nvSpPr>
      <dsp:spPr>
        <a:xfrm rot="11675278">
          <a:off x="3184110" y="2551613"/>
          <a:ext cx="417084" cy="447596"/>
        </a:xfrm>
        <a:prstGeom prst="rightArrow">
          <a:avLst>
            <a:gd name="adj1" fmla="val 60000"/>
            <a:gd name="adj2" fmla="val 50000"/>
          </a:avLst>
        </a:prstGeom>
        <a:solidFill>
          <a:srgbClr val="FF990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3307218" y="2656889"/>
        <a:ext cx="291959" cy="268558"/>
      </dsp:txXfrm>
    </dsp:sp>
    <dsp:sp modelId="{5904B6DE-1383-4DAF-AF95-32003E79F9BA}">
      <dsp:nvSpPr>
        <dsp:cNvPr id="0" name=""/>
        <dsp:cNvSpPr/>
      </dsp:nvSpPr>
      <dsp:spPr>
        <a:xfrm>
          <a:off x="157542" y="1368151"/>
          <a:ext cx="2950531" cy="1898499"/>
        </a:xfrm>
        <a:prstGeom prst="ellipse">
          <a:avLst/>
        </a:prstGeom>
        <a:solidFill>
          <a:srgbClr val="CC66F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«Развитие физической культуры и спорта» - фактических расходов не было</a:t>
          </a:r>
          <a:endParaRPr lang="ru-RU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89637" y="1646180"/>
        <a:ext cx="2086341" cy="1342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0.02586</cdr:x>
      <cdr:y>0</cdr:y>
    </cdr:from>
    <cdr:to>
      <cdr:x>0.26573</cdr:x>
      <cdr:y>0.24284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024" y="0"/>
          <a:ext cx="2003581" cy="1381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ИТОГИ ИСПОЛНЕНИЯ БЮДЖЕТА ПОСЕЛЕНИЯ ЗА 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2024 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ГОД</a:t>
          </a:r>
          <a:endParaRPr lang="ru-RU" sz="2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0.03704</cdr:x>
      <cdr:y>0.55844</cdr:y>
    </cdr:from>
    <cdr:to>
      <cdr:x>0.15462</cdr:x>
      <cdr:y>0.77922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8032" y="3096344"/>
          <a:ext cx="914400" cy="1224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FrankRuehl" panose="020E0503060101010101" pitchFamily="34" charset="-79"/>
            </a:rPr>
            <a:t>ТЫС. РУБЛЕЙ</a:t>
          </a:r>
          <a:endParaRPr lang="ru-RU" sz="14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FrankRuehl" panose="020E0503060101010101" pitchFamily="34" charset="-79"/>
          </a:endParaRPr>
        </a:p>
      </cdr:txBody>
    </cdr:sp>
  </cdr:relSizeAnchor>
  <cdr:relSizeAnchor xmlns:cdr="http://schemas.openxmlformats.org/drawingml/2006/chartDrawing">
    <cdr:from>
      <cdr:x>0.12931</cdr:x>
      <cdr:y>0.35443</cdr:y>
    </cdr:from>
    <cdr:to>
      <cdr:x>0.23878</cdr:x>
      <cdr:y>0.51517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80120" y="20162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002060"/>
              </a:solidFill>
            </a:rPr>
            <a:t>13047,3</a:t>
          </a:r>
          <a:endParaRPr lang="ru-RU" sz="18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0.24138</cdr:x>
      <cdr:y>0.35443</cdr:y>
    </cdr:from>
    <cdr:to>
      <cdr:x>0.36207</cdr:x>
      <cdr:y>0.4772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16224" y="2016224"/>
          <a:ext cx="1008112" cy="698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chemeClr val="bg1"/>
              </a:solidFill>
            </a:rPr>
            <a:t>12711,4</a:t>
          </a:r>
          <a:endParaRPr lang="ru-RU" sz="1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0.52586</cdr:x>
      <cdr:y>0.56962</cdr:y>
    </cdr:from>
    <cdr:to>
      <cdr:x>0.64655</cdr:x>
      <cdr:y>0.7177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92488" y="3240360"/>
          <a:ext cx="1008112" cy="842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002060"/>
              </a:solidFill>
            </a:rPr>
            <a:t>18691,1</a:t>
          </a:r>
          <a:endParaRPr lang="ru-RU" sz="18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0.62931</cdr:x>
      <cdr:y>0.56962</cdr:y>
    </cdr:from>
    <cdr:to>
      <cdr:x>0.76724</cdr:x>
      <cdr:y>0.75568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256584" y="3240360"/>
          <a:ext cx="1152128" cy="10584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chemeClr val="bg1"/>
              </a:solidFill>
            </a:rPr>
            <a:t>15798,6</a:t>
          </a:r>
        </a:p>
        <a:p xmlns:a="http://schemas.openxmlformats.org/drawingml/2006/main">
          <a:pPr algn="ctr"/>
          <a:endParaRPr lang="ru-RU" sz="18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0.01963</cdr:x>
      <cdr:y>0.02247</cdr:y>
    </cdr:from>
    <cdr:to>
      <cdr:x>0.22881</cdr:x>
      <cdr:y>0.22133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9512" y="144016"/>
          <a:ext cx="1912759" cy="1274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i="1" cap="all" dirty="0" smtClean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rPr>
            <a:t>ДОХОДЫ БЮДЖЕТА ГУКОВО-Гнилушевского сельского поселения</a:t>
          </a:r>
          <a:endParaRPr lang="ru-RU" sz="2000" b="1" i="1" cap="all" dirty="0">
            <a:solidFill>
              <a:schemeClr val="tx1">
                <a:lumMod val="85000"/>
                <a:lumOff val="15000"/>
              </a:schemeClr>
            </a:solidFill>
            <a:latin typeface="Cambria" panose="02040503050406030204" pitchFamily="18" charset="0"/>
          </a:endParaRPr>
        </a:p>
      </cdr:txBody>
    </cdr:sp>
  </cdr:relSizeAnchor>
  <cdr:relSizeAnchor xmlns:cdr="http://schemas.openxmlformats.org/drawingml/2006/chartDrawing">
    <cdr:from>
      <cdr:x>0.71262</cdr:x>
      <cdr:y>0.7835</cdr:y>
    </cdr:from>
    <cdr:to>
      <cdr:x>0.86224</cdr:x>
      <cdr:y>0.86749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516216" y="5373216"/>
          <a:ext cx="136815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ыс. рублей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0.81818</cdr:x>
      <cdr:y>0.29851</cdr:y>
    </cdr:from>
    <cdr:to>
      <cdr:x>1</cdr:x>
      <cdr:y>0.53281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32648" y="1440160"/>
          <a:ext cx="1296144" cy="11304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т</a:t>
          </a:r>
          <a:r>
            <a:rPr lang="ru-RU" sz="1600" b="1" dirty="0" smtClean="0"/>
            <a:t>ыс. рублей</a:t>
          </a:r>
          <a:endParaRPr lang="ru-RU" sz="16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0.55738</cdr:x>
      <cdr:y>0</cdr:y>
    </cdr:from>
    <cdr:to>
      <cdr:x>0.94262</cdr:x>
      <cdr:y>0.0786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96544" y="0"/>
          <a:ext cx="3384376" cy="463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i="1" u="sng" dirty="0" smtClean="0">
              <a:solidFill>
                <a:srgbClr val="660033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Всего расходов </a:t>
          </a:r>
          <a:r>
            <a:rPr lang="ru-RU" sz="1800" i="1" u="sng" dirty="0">
              <a:solidFill>
                <a:srgbClr val="660033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2 </a:t>
          </a:r>
          <a:r>
            <a:rPr lang="ru-RU" sz="1800" i="1" u="sng" dirty="0" smtClean="0">
              <a:solidFill>
                <a:srgbClr val="660033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949,7 </a:t>
          </a:r>
          <a:r>
            <a:rPr lang="ru-RU" sz="1800" i="1" u="sng" dirty="0">
              <a:solidFill>
                <a:srgbClr val="660033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тыс. руб.</a:t>
          </a:r>
        </a:p>
      </cdr:txBody>
    </cdr:sp>
  </cdr:relSizeAnchor>
  <cdr:relSizeAnchor xmlns:cdr="http://schemas.openxmlformats.org/drawingml/2006/chartDrawing">
    <cdr:from>
      <cdr:x>0.0082</cdr:x>
      <cdr:y>0.15189</cdr:y>
    </cdr:from>
    <cdr:to>
      <cdr:x>0.53279</cdr:x>
      <cdr:y>0.35953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2008" y="895443"/>
          <a:ext cx="4608512" cy="1224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i="1" dirty="0" smtClean="0">
              <a:cs typeface="Angsana New" panose="02020603050405020304" pitchFamily="18" charset="-34"/>
            </a:rPr>
            <a:t>В целях </a:t>
          </a:r>
          <a:r>
            <a:rPr lang="ru-RU" sz="1200" i="1" dirty="0">
              <a:cs typeface="Angsana New" panose="02020603050405020304" pitchFamily="18" charset="-34"/>
            </a:rPr>
            <a:t>реализации </a:t>
          </a:r>
          <a:r>
            <a:rPr lang="ru-RU" sz="1200" i="1" dirty="0" smtClean="0">
              <a:cs typeface="Angsana New" panose="02020603050405020304" pitchFamily="18" charset="-34"/>
            </a:rPr>
            <a:t>Указа </a:t>
          </a:r>
          <a:r>
            <a:rPr lang="ru-RU" sz="1200" i="1" dirty="0">
              <a:cs typeface="Angsana New" panose="02020603050405020304" pitchFamily="18" charset="-34"/>
            </a:rPr>
            <a:t>Президента РФ от 07.05.2012 </a:t>
          </a:r>
          <a:r>
            <a:rPr lang="ru-RU" sz="1200" i="1" dirty="0" smtClean="0">
              <a:cs typeface="Angsana New" panose="02020603050405020304" pitchFamily="18" charset="-34"/>
            </a:rPr>
            <a:t>№ 597</a:t>
          </a:r>
        </a:p>
        <a:p xmlns:a="http://schemas.openxmlformats.org/drawingml/2006/main">
          <a:r>
            <a:rPr lang="ru-RU" sz="1200" i="1" dirty="0" smtClean="0">
              <a:cs typeface="Angsana New" panose="02020603050405020304" pitchFamily="18" charset="-34"/>
            </a:rPr>
            <a:t>«О </a:t>
          </a:r>
          <a:r>
            <a:rPr lang="ru-RU" sz="1200" i="1" dirty="0">
              <a:cs typeface="Angsana New" panose="02020603050405020304" pitchFamily="18" charset="-34"/>
            </a:rPr>
            <a:t>мероприятиях по реализации государственной социальной </a:t>
          </a:r>
          <a:endParaRPr lang="ru-RU" sz="1200" i="1" dirty="0" smtClean="0">
            <a:cs typeface="Angsana New" panose="02020603050405020304" pitchFamily="18" charset="-34"/>
          </a:endParaRPr>
        </a:p>
        <a:p xmlns:a="http://schemas.openxmlformats.org/drawingml/2006/main">
          <a:r>
            <a:rPr lang="ru-RU" sz="1200" i="1" dirty="0" smtClean="0">
              <a:cs typeface="Angsana New" panose="02020603050405020304" pitchFamily="18" charset="-34"/>
            </a:rPr>
            <a:t>политики» средняя </a:t>
          </a:r>
          <a:r>
            <a:rPr lang="ru-RU" sz="1200" i="1" dirty="0">
              <a:cs typeface="Angsana New" panose="02020603050405020304" pitchFamily="18" charset="-34"/>
            </a:rPr>
            <a:t>заработная плата работников </a:t>
          </a:r>
          <a:r>
            <a:rPr lang="ru-RU" sz="1200" i="1" dirty="0" smtClean="0">
              <a:cs typeface="Angsana New" panose="02020603050405020304" pitchFamily="18" charset="-34"/>
            </a:rPr>
            <a:t>учреждений </a:t>
          </a:r>
        </a:p>
        <a:p xmlns:a="http://schemas.openxmlformats.org/drawingml/2006/main">
          <a:r>
            <a:rPr lang="ru-RU" sz="1200" i="1" dirty="0" smtClean="0">
              <a:cs typeface="Angsana New" panose="02020603050405020304" pitchFamily="18" charset="-34"/>
            </a:rPr>
            <a:t>культуры в </a:t>
          </a:r>
          <a:r>
            <a:rPr lang="ru-RU" sz="1200" i="1" dirty="0" smtClean="0">
              <a:cs typeface="Angsana New" panose="02020603050405020304" pitchFamily="18" charset="-34"/>
            </a:rPr>
            <a:t>2024 </a:t>
          </a:r>
          <a:r>
            <a:rPr lang="ru-RU" sz="1200" i="1" dirty="0" smtClean="0">
              <a:cs typeface="Angsana New" panose="02020603050405020304" pitchFamily="18" charset="-34"/>
            </a:rPr>
            <a:t>году </a:t>
          </a:r>
          <a:r>
            <a:rPr lang="ru-RU" sz="1200" i="1" dirty="0">
              <a:cs typeface="Angsana New" panose="02020603050405020304" pitchFamily="18" charset="-34"/>
            </a:rPr>
            <a:t>была доведена до средней по </a:t>
          </a:r>
          <a:r>
            <a:rPr lang="ru-RU" sz="1200" i="1" dirty="0" smtClean="0">
              <a:cs typeface="Angsana New" panose="02020603050405020304" pitchFamily="18" charset="-34"/>
            </a:rPr>
            <a:t>Ростовской</a:t>
          </a:r>
        </a:p>
        <a:p xmlns:a="http://schemas.openxmlformats.org/drawingml/2006/main">
          <a:r>
            <a:rPr lang="ru-RU" sz="1200" i="1" dirty="0" smtClean="0">
              <a:cs typeface="Angsana New" panose="02020603050405020304" pitchFamily="18" charset="-34"/>
            </a:rPr>
            <a:t>области </a:t>
          </a:r>
          <a:r>
            <a:rPr lang="ru-RU" sz="1200" i="1" dirty="0" smtClean="0">
              <a:cs typeface="Angsana New" panose="02020603050405020304" pitchFamily="18" charset="-34"/>
            </a:rPr>
            <a:t>(50155,50 </a:t>
          </a:r>
          <a:r>
            <a:rPr lang="ru-RU" sz="1200" i="1" dirty="0">
              <a:cs typeface="Angsana New" panose="02020603050405020304" pitchFamily="18" charset="-34"/>
            </a:rPr>
            <a:t>руб.).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0.6163</cdr:x>
      <cdr:y>0.53261</cdr:y>
    </cdr:from>
    <cdr:to>
      <cdr:x>1</cdr:x>
      <cdr:y>1</cdr:y>
    </cdr:to>
    <cdr:pic>
      <cdr:nvPicPr>
        <cdr:cNvPr id="2" name="Рисунок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436096" y="3106550"/>
          <a:ext cx="3384376" cy="272609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  <a:effectLst xmlns:a="http://schemas.openxmlformats.org/drawingml/2006/main">
          <a:softEdge rad="112500"/>
        </a:effectLst>
      </cdr:spPr>
    </cdr:pic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0.10656</cdr:x>
      <cdr:y>0.81111</cdr:y>
    </cdr:from>
    <cdr:to>
      <cdr:x>0.21064</cdr:x>
      <cdr:y>0.95221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525658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0.03279</cdr:x>
      <cdr:y>0.72222</cdr:y>
    </cdr:from>
    <cdr:to>
      <cdr:x>0.27622</cdr:x>
      <cdr:y>0.98554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8032" y="4680520"/>
          <a:ext cx="2138536" cy="17064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i="1" dirty="0" smtClean="0">
              <a:solidFill>
                <a:srgbClr val="660033"/>
              </a:solidFill>
            </a:rPr>
            <a:t>Итого расходов – </a:t>
          </a:r>
          <a:r>
            <a:rPr lang="ru-RU" sz="1800" b="1" i="1" dirty="0" smtClean="0">
              <a:solidFill>
                <a:srgbClr val="660033"/>
              </a:solidFill>
            </a:rPr>
            <a:t>15 798,64 </a:t>
          </a:r>
          <a:r>
            <a:rPr lang="ru-RU" sz="1800" b="1" i="1" dirty="0" smtClean="0">
              <a:solidFill>
                <a:srgbClr val="660033"/>
              </a:solidFill>
            </a:rPr>
            <a:t>тыс. рублей</a:t>
          </a:r>
          <a:endParaRPr lang="ru-RU" sz="1800" b="1" i="1" dirty="0">
            <a:solidFill>
              <a:srgbClr val="660033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256C0-65A5-43A8-8E92-EE538D3D617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3A05A-303B-4386-A276-AB83F491B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45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15000">
        <p:randomBar dir="vert"/>
      </p:transition>
    </mc:Choice>
    <mc:Fallback xmlns="">
      <p:transition advClick="0" advTm="15000">
        <p:randomBar dir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591147"/>
            <a:ext cx="5219476" cy="3266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0042"/>
            <a:ext cx="8198297" cy="3672408"/>
          </a:xfrm>
        </p:spPr>
        <p:txBody>
          <a:bodyPr anchor="ctr">
            <a:scene3d>
              <a:camera prst="perspectiveFront"/>
              <a:lightRig rig="threePt" dir="t"/>
            </a:scene3d>
          </a:bodyPr>
          <a:lstStyle/>
          <a:p>
            <a:pPr marL="0" indent="0" algn="l">
              <a:buNone/>
            </a:pPr>
            <a:r>
              <a:rPr lang="ru-RU" i="1" dirty="0" smtClean="0">
                <a:solidFill>
                  <a:srgbClr val="00206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Отчет об исполнении бюджета Гуково-Гнилушевского сельского поселения Красносулинского района за </a:t>
            </a:r>
            <a:r>
              <a:rPr lang="ru-RU" i="1" dirty="0" smtClean="0">
                <a:solidFill>
                  <a:srgbClr val="00206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2024 </a:t>
            </a:r>
            <a:r>
              <a:rPr lang="ru-RU" i="1" dirty="0" smtClean="0">
                <a:solidFill>
                  <a:srgbClr val="00206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год</a:t>
            </a:r>
            <a:endParaRPr lang="ru-RU" i="1" dirty="0">
              <a:solidFill>
                <a:srgbClr val="00206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316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6108">
        <p:randomBar dir="vert"/>
      </p:transition>
    </mc:Choice>
    <mc:Fallback xmlns="">
      <p:transition advClick="0" advTm="6108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Расходы в рамках муниципальных программ </a:t>
            </a:r>
          </a:p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Гуково-Гнилушевского сельского поселения за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2024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год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30660009"/>
              </p:ext>
            </p:extLst>
          </p:nvPr>
        </p:nvGraphicFramePr>
        <p:xfrm>
          <a:off x="107504" y="548679"/>
          <a:ext cx="8928992" cy="6120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303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773">
        <p:randomBar dir="vert"/>
      </p:transition>
    </mc:Choice>
    <mc:Fallback xmlns="">
      <p:transition advClick="0" advTm="25773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159731561"/>
              </p:ext>
            </p:extLst>
          </p:nvPr>
        </p:nvGraphicFramePr>
        <p:xfrm>
          <a:off x="179512" y="260648"/>
          <a:ext cx="87849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65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6031">
        <p:randomBar dir="vert"/>
      </p:transition>
    </mc:Choice>
    <mc:Fallback xmlns="">
      <p:transition advClick="0" advTm="16031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50408542"/>
              </p:ext>
            </p:extLst>
          </p:nvPr>
        </p:nvGraphicFramePr>
        <p:xfrm>
          <a:off x="395536" y="620688"/>
          <a:ext cx="835292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03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1177">
        <p:randomBar dir="vert"/>
      </p:transition>
    </mc:Choice>
    <mc:Fallback xmlns="">
      <p:transition advClick="0" advTm="11177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7335118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75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6180">
        <p:randomBar dir="vert"/>
      </p:transition>
    </mc:Choice>
    <mc:Fallback xmlns="">
      <p:transition advClick="0" advTm="16180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293096"/>
            <a:ext cx="3944846" cy="2364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27909246"/>
              </p:ext>
            </p:extLst>
          </p:nvPr>
        </p:nvGraphicFramePr>
        <p:xfrm>
          <a:off x="395536" y="404664"/>
          <a:ext cx="71287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026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6601">
        <p:randomBar dir="vert"/>
      </p:transition>
    </mc:Choice>
    <mc:Fallback xmlns="">
      <p:transition advClick="0" advTm="16601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308214674"/>
              </p:ext>
            </p:extLst>
          </p:nvPr>
        </p:nvGraphicFramePr>
        <p:xfrm>
          <a:off x="179512" y="0"/>
          <a:ext cx="878497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088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799">
        <p:randomBar dir="vert"/>
      </p:transition>
    </mc:Choice>
    <mc:Fallback xmlns="">
      <p:transition advClick="0" advTm="20799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457712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Расходы бюджета поселения</a:t>
            </a:r>
            <a:endParaRPr lang="ru-RU"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12187"/>
            <a:ext cx="3336852" cy="2540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15171615"/>
              </p:ext>
            </p:extLst>
          </p:nvPr>
        </p:nvGraphicFramePr>
        <p:xfrm>
          <a:off x="520180" y="980932"/>
          <a:ext cx="7632848" cy="5184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556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863">
        <p:randomBar dir="vert"/>
      </p:transition>
    </mc:Choice>
    <mc:Fallback xmlns="">
      <p:transition advClick="0" advTm="15863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279939"/>
            <a:ext cx="655272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i="1" dirty="0" smtClean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Структура расходов бюджета поселения за </a:t>
            </a:r>
            <a:r>
              <a:rPr lang="ru-RU" sz="1900" b="1" i="1" dirty="0" smtClean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2024 </a:t>
            </a:r>
            <a:r>
              <a:rPr lang="ru-RU" sz="1900" b="1" i="1" dirty="0" smtClean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год</a:t>
            </a:r>
            <a:endParaRPr lang="ru-RU" sz="1900" b="1" i="1" dirty="0">
              <a:solidFill>
                <a:schemeClr val="bg2">
                  <a:lumMod val="10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63451260"/>
              </p:ext>
            </p:extLst>
          </p:nvPr>
        </p:nvGraphicFramePr>
        <p:xfrm>
          <a:off x="114952" y="1052736"/>
          <a:ext cx="892154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606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6532">
        <p:randomBar dir="vert"/>
      </p:transition>
    </mc:Choice>
    <mc:Fallback xmlns="">
      <p:transition advClick="0" advTm="26532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33265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Расходы на развитие социальной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сферы</a:t>
            </a:r>
            <a:r>
              <a:rPr lang="en-US" i="1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в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2024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году </a:t>
            </a:r>
            <a:endParaRPr lang="ru-RU" i="1" dirty="0">
              <a:solidFill>
                <a:schemeClr val="bg2">
                  <a:lumMod val="25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7008578"/>
              </p:ext>
            </p:extLst>
          </p:nvPr>
        </p:nvGraphicFramePr>
        <p:xfrm>
          <a:off x="179512" y="733357"/>
          <a:ext cx="8784976" cy="589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182284"/>
            <a:ext cx="3600400" cy="26101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0565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740">
        <p:randomBar dir="vert"/>
      </p:transition>
    </mc:Choice>
    <mc:Fallback xmlns="">
      <p:transition advClick="0" advTm="20740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717403189"/>
              </p:ext>
            </p:extLst>
          </p:nvPr>
        </p:nvGraphicFramePr>
        <p:xfrm>
          <a:off x="0" y="692696"/>
          <a:ext cx="8820472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116632"/>
            <a:ext cx="7992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905"/>
                <a:solidFill>
                  <a:srgbClr val="66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Динамика исполнения расходов на культуру </a:t>
            </a:r>
          </a:p>
          <a:p>
            <a:pPr algn="r"/>
            <a:r>
              <a:rPr lang="ru-RU" dirty="0" smtClean="0"/>
              <a:t>(тыс. рублей)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53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40">
        <p:randomBar dir="vert"/>
      </p:transition>
    </mc:Choice>
    <mc:Fallback xmlns="">
      <p:transition advClick="0" advTm="21040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697</TotalTime>
  <Words>280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Отчет об исполнении бюджета Гуково-Гнилушевского сельского поселения Красносулинского района за 2024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77</cp:revision>
  <cp:lastPrinted>2025-02-17T09:23:55Z</cp:lastPrinted>
  <dcterms:created xsi:type="dcterms:W3CDTF">2015-04-21T11:35:56Z</dcterms:created>
  <dcterms:modified xsi:type="dcterms:W3CDTF">2025-02-17T09:25:16Z</dcterms:modified>
</cp:coreProperties>
</file>