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FF99FF"/>
    <a:srgbClr val="861879"/>
    <a:srgbClr val="CCCC00"/>
    <a:srgbClr val="CCFF99"/>
    <a:srgbClr val="FFCCFF"/>
    <a:srgbClr val="161FD4"/>
    <a:srgbClr val="00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18" autoAdjust="0"/>
  </p:normalViewPr>
  <p:slideViewPr>
    <p:cSldViewPr>
      <p:cViewPr>
        <p:scale>
          <a:sx n="114" d="100"/>
          <a:sy n="114" d="100"/>
        </p:scale>
        <p:origin x="-9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100" dirty="0" smtClean="0"/>
              <a:t>тыс. рублей</a:t>
            </a:r>
            <a:endParaRPr lang="ru-RU" sz="1100" dirty="0"/>
          </a:p>
        </c:rich>
      </c:tx>
      <c:layout>
        <c:manualLayout>
          <c:xMode val="edge"/>
          <c:yMode val="edge"/>
          <c:x val="0.86703761565519355"/>
          <c:y val="4.4092323075213866E-2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  <c:spPr>
        <a:solidFill>
          <a:srgbClr val="CCFF99"/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033612752704898E-2"/>
          <c:y val="2.1456900527034293E-3"/>
          <c:w val="0.96082122147718352"/>
          <c:h val="0.8952509842894168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2800997021836284E-2"/>
                  <c:y val="0.3164983190604392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13013.7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199472460049242E-7"/>
                  <c:y val="0.3309944252769479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7804.2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067996029115046E-2"/>
                  <c:y val="0.2029454870311213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9461.6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13321.5</c:v>
                </c:pt>
                <c:pt idx="1">
                  <c:v>13013.7</c:v>
                </c:pt>
                <c:pt idx="2">
                  <c:v>9461.6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dLbl>
              <c:idx val="0"/>
              <c:layout>
                <c:manualLayout>
                  <c:x val="4.4092323075213866E-2"/>
                  <c:y val="0.1014727435155606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13020.3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2538983123738937E-2"/>
                  <c:y val="0.1232167126027092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10759.5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116650121312686E-2"/>
                  <c:y val="0.14012902675958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9469.3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13721.7</c:v>
                </c:pt>
                <c:pt idx="1">
                  <c:v>13020.3</c:v>
                </c:pt>
                <c:pt idx="2">
                  <c:v>9469.2999999999993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46033536"/>
        <c:axId val="46064000"/>
        <c:axId val="45974848"/>
      </c:bar3DChart>
      <c:catAx>
        <c:axId val="46033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46064000"/>
        <c:crosses val="autoZero"/>
        <c:auto val="1"/>
        <c:lblAlgn val="ctr"/>
        <c:lblOffset val="100"/>
        <c:noMultiLvlLbl val="0"/>
      </c:catAx>
      <c:valAx>
        <c:axId val="46064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6033536"/>
        <c:crosses val="autoZero"/>
        <c:crossBetween val="between"/>
      </c:valAx>
      <c:serAx>
        <c:axId val="45974848"/>
        <c:scaling>
          <c:orientation val="minMax"/>
        </c:scaling>
        <c:delete val="1"/>
        <c:axPos val="b"/>
        <c:majorTickMark val="out"/>
        <c:minorTickMark val="none"/>
        <c:tickLblPos val="nextTo"/>
        <c:crossAx val="46064000"/>
        <c:crosses val="autoZero"/>
      </c:serAx>
    </c:plotArea>
    <c:legend>
      <c:legendPos val="b"/>
      <c:layout>
        <c:manualLayout>
          <c:xMode val="edge"/>
          <c:yMode val="edge"/>
          <c:x val="3.4296235220879961E-2"/>
          <c:y val="3.0603829966605035E-2"/>
          <c:w val="0.28304695535621488"/>
          <c:h val="6.705704693390232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 рублей</a:t>
            </a:r>
          </a:p>
        </c:rich>
      </c:tx>
      <c:layout>
        <c:manualLayout>
          <c:xMode val="edge"/>
          <c:yMode val="edge"/>
          <c:x val="0.85382661335120469"/>
          <c:y val="5.039122637167298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645663026688791E-2"/>
          <c:y val="1.401846403790631E-2"/>
          <c:w val="0.96870867394662241"/>
          <c:h val="0.8029659763633766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2017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3099.9</c:v>
                </c:pt>
                <c:pt idx="1">
                  <c:v>2826.5</c:v>
                </c:pt>
                <c:pt idx="2">
                  <c:v>4245.7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6367.5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7933.0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2017 год</c:v>
                </c:pt>
                <c:pt idx="2">
                  <c:v>2016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0.0">
                  <c:v>6367.5</c:v>
                </c:pt>
                <c:pt idx="1">
                  <c:v>7933</c:v>
                </c:pt>
                <c:pt idx="2">
                  <c:v>8774.6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46117632"/>
        <c:axId val="46119168"/>
        <c:axId val="0"/>
      </c:bar3DChart>
      <c:catAx>
        <c:axId val="4611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6119168"/>
        <c:crosses val="autoZero"/>
        <c:auto val="1"/>
        <c:lblAlgn val="ctr"/>
        <c:lblOffset val="100"/>
        <c:noMultiLvlLbl val="0"/>
      </c:catAx>
      <c:valAx>
        <c:axId val="46119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61176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4458639900226141E-2"/>
          <c:y val="0.92162126286112511"/>
          <c:w val="0.89703406610735004"/>
          <c:h val="6.357356397629700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0416666666666667"/>
          <c:y val="1.2549418628282424E-4"/>
          <c:w val="0.59536417322834645"/>
          <c:h val="0.902960985364769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Pt>
            <c:idx val="0"/>
            <c:bubble3D val="0"/>
            <c:explosion val="36"/>
            <c:spPr>
              <a:solidFill>
                <a:srgbClr val="33CCFF"/>
              </a:solidFill>
            </c:spPr>
          </c:dPt>
          <c:dPt>
            <c:idx val="1"/>
            <c:bubble3D val="0"/>
            <c:spPr>
              <a:solidFill>
                <a:srgbClr val="CCCC00"/>
              </a:solidFill>
            </c:spPr>
          </c:dPt>
          <c:dPt>
            <c:idx val="2"/>
            <c:bubble3D val="0"/>
            <c:spPr>
              <a:solidFill>
                <a:srgbClr val="EB53E4"/>
              </a:solidFill>
            </c:spPr>
          </c:dPt>
          <c:dPt>
            <c:idx val="3"/>
            <c:bubble3D val="0"/>
            <c:spPr>
              <a:solidFill>
                <a:srgbClr val="C00000"/>
              </a:solidFill>
            </c:spPr>
          </c:dPt>
          <c:dPt>
            <c:idx val="4"/>
            <c:bubble3D val="0"/>
            <c:spPr>
              <a:solidFill>
                <a:srgbClr val="27F94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23.5 %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5.0%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4.5%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6993000874890643E-2"/>
                  <c:y val="6.27364235952102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0.05%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8416666666666671E-2"/>
                  <c:y val="-1.83324820277421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57.9%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4122976815398081E-2"/>
                  <c:y val="-9.216286266295614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7.2%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5824857830271213E-2"/>
                  <c:y val="-5.38859503415609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1.9%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НДФЛ - 727.7 тыс. рублей</c:v>
                </c:pt>
                <c:pt idx="1">
                  <c:v>Налоги на имущество - 154.7тыс. рублей</c:v>
                </c:pt>
                <c:pt idx="2">
                  <c:v>Единый сельскохозяйственный - 140.1 тыс. рублей</c:v>
                </c:pt>
                <c:pt idx="3">
                  <c:v>Государственныя пошлина - 1,6 тыс. рублей</c:v>
                </c:pt>
                <c:pt idx="4">
                  <c:v>Земельный налог - 1794.7 тыс. рублей</c:v>
                </c:pt>
                <c:pt idx="5">
                  <c:v>Доходы от использования имущества - 221.4 тыс. рублей</c:v>
                </c:pt>
                <c:pt idx="6">
                  <c:v>Штрафы - 59.7  тыс. рублей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727.7</c:v>
                </c:pt>
                <c:pt idx="1">
                  <c:v>154.69999999999999</c:v>
                </c:pt>
                <c:pt idx="2">
                  <c:v>140.1</c:v>
                </c:pt>
                <c:pt idx="3">
                  <c:v>1.6</c:v>
                </c:pt>
                <c:pt idx="4">
                  <c:v>1794.7</c:v>
                </c:pt>
                <c:pt idx="5" formatCode="0.0">
                  <c:v>221.4</c:v>
                </c:pt>
                <c:pt idx="6" formatCode="0.0">
                  <c:v>59.7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31800328418793578"/>
          <c:w val="0.36521872265966748"/>
          <c:h val="0.68199671581206422"/>
        </c:manualLayout>
      </c:layout>
      <c:overlay val="0"/>
      <c:txPr>
        <a:bodyPr/>
        <a:lstStyle/>
        <a:p>
          <a:pPr>
            <a:defRPr kern="200" spc="-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73501749781277E-2"/>
          <c:y val="0.16520253718285213"/>
          <c:w val="0.50779035433070863"/>
          <c:h val="0.717909740449110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>
                <a:solidFill>
                  <a:srgbClr val="C00000"/>
                </a:solidFill>
              </a:ln>
            </c:spPr>
          </c:dPt>
          <c:dPt>
            <c:idx val="1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c:spPr>
          </c:dPt>
          <c:dPt>
            <c:idx val="2"/>
            <c:bubble3D val="0"/>
            <c:spPr>
              <a:solidFill>
                <a:srgbClr val="861879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rgbClr val="92D050"/>
                </a:solidFill>
              </a:ln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rgbClr val="92D050"/>
              </a:solidFill>
            </c:spPr>
          </c:dPt>
          <c:dPt>
            <c:idx val="6"/>
            <c:bubble3D val="0"/>
            <c:spPr>
              <a:solidFill>
                <a:srgbClr val="EB53E4"/>
              </a:solidFill>
            </c:spPr>
          </c:dPt>
          <c:dPt>
            <c:idx val="7"/>
            <c:bubble3D val="0"/>
            <c:spPr>
              <a:solidFill>
                <a:srgbClr val="0000FF"/>
              </a:solidFill>
            </c:spPr>
          </c:dPt>
          <c:dPt>
            <c:idx val="8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47</a:t>
                    </a:r>
                    <a:r>
                      <a:rPr lang="en-US" dirty="0" smtClean="0"/>
                      <a:t>,6%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802416885389327"/>
                  <c:y val="3.955234762321376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</a:t>
                    </a:r>
                    <a:r>
                      <a:rPr lang="en-US" dirty="0" smtClean="0"/>
                      <a:t>,0%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2926290463692034E-2"/>
                  <c:y val="1.32986293379994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0,7%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6.6%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16.5%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721872265966754E-2"/>
                  <c:y val="9.99994167395742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r>
                      <a:rPr lang="en-US" dirty="0" smtClean="0"/>
                      <a:t>,05%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44203849518808E-2"/>
                  <c:y val="-2.38343540390784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</a:t>
                    </a:r>
                    <a:r>
                      <a:rPr lang="en-US" dirty="0" smtClean="0"/>
                      <a:t>,2%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6654199475065617E-2"/>
                  <c:y val="-7.61491688538932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1.9%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3.9570647419072617E-2"/>
                  <c:y val="-1.04084281131525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0.01%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4500.5</c:v>
                </c:pt>
                <c:pt idx="1">
                  <c:v>192.7</c:v>
                </c:pt>
                <c:pt idx="2">
                  <c:v>6.2</c:v>
                </c:pt>
                <c:pt idx="3">
                  <c:v>627.5</c:v>
                </c:pt>
                <c:pt idx="4">
                  <c:v>1561.6</c:v>
                </c:pt>
                <c:pt idx="5">
                  <c:v>4.8</c:v>
                </c:pt>
                <c:pt idx="6">
                  <c:v>2386.5</c:v>
                </c:pt>
                <c:pt idx="7">
                  <c:v>180.7</c:v>
                </c:pt>
                <c:pt idx="8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385281274624488"/>
          <c:y val="4.7701079031787691E-2"/>
          <c:w val="0.12824267775296586"/>
          <c:h val="0.90229892096821229"/>
        </c:manualLayout>
      </c:layout>
      <c:overlay val="0"/>
      <c:txPr>
        <a:bodyPr/>
        <a:lstStyle/>
        <a:p>
          <a:pPr>
            <a:defRPr sz="1400" kern="500" spc="-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rgbClr val="CCCC00"/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117725937428139E-2"/>
          <c:y val="3.6648164633943991E-2"/>
          <c:w val="0.95488227406257187"/>
          <c:h val="0.8834092388003064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 </a:t>
                    </a:r>
                    <a:r>
                      <a:rPr lang="en-US" smtClean="0"/>
                      <a:t>125.5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 formatCode="General">
                  <c:v>542.5</c:v>
                </c:pt>
                <c:pt idx="1">
                  <c:v>1125.5</c:v>
                </c:pt>
                <c:pt idx="2" formatCode="General">
                  <c:v>634.9</c:v>
                </c:pt>
                <c:pt idx="3">
                  <c:v>1278.8</c:v>
                </c:pt>
                <c:pt idx="4">
                  <c:v>748.4</c:v>
                </c:pt>
                <c:pt idx="5" formatCode="General">
                  <c:v>627.5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pyramid"/>
        <c:axId val="115199360"/>
        <c:axId val="115197824"/>
        <c:axId val="0"/>
      </c:bar3DChart>
      <c:catAx>
        <c:axId val="115199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5197824"/>
        <c:crosses val="autoZero"/>
        <c:auto val="1"/>
        <c:lblAlgn val="ctr"/>
        <c:lblOffset val="100"/>
        <c:noMultiLvlLbl val="0"/>
      </c:catAx>
      <c:valAx>
        <c:axId val="115197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5199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47265966754156E-2"/>
          <c:y val="9.9472795214447074E-2"/>
          <c:w val="0.52624037620297459"/>
          <c:h val="0.8393035301406390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rgbClr val="FFFF00"/>
              </a:solidFill>
              <a:ln>
                <a:solidFill>
                  <a:srgbClr val="FF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explosion val="8"/>
            <c:spPr>
              <a:solidFill>
                <a:srgbClr val="27F940"/>
              </a:solidFill>
              <a:ln>
                <a:solidFill>
                  <a:srgbClr val="FF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explosion val="4"/>
            <c:spPr>
              <a:solidFill>
                <a:srgbClr val="FF99FF"/>
              </a:solidFill>
              <a:ln>
                <a:solidFill>
                  <a:srgbClr val="FF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explosion val="8"/>
            <c:spPr>
              <a:solidFill>
                <a:srgbClr val="FF6600"/>
              </a:solidFill>
              <a:ln>
                <a:solidFill>
                  <a:srgbClr val="FF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explosion val="6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FF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explosion val="12"/>
            <c:spPr>
              <a:solidFill>
                <a:srgbClr val="FFFF00"/>
              </a:solidFill>
              <a:ln>
                <a:solidFill>
                  <a:srgbClr val="FF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5.4908683289588853E-2"/>
                  <c:y val="-1.0810959775736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6,6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7887795275590546E-2"/>
                  <c:y val="5.99517970242389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16,5</a:t>
                    </a:r>
                    <a:r>
                      <a:rPr lang="ru-RU" baseline="0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2212051618547679E-2"/>
                  <c:y val="-3.81162118000661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6506233595800504E-2"/>
                  <c:y val="0.1558472184043412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25,2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6176727909011426E-2"/>
                  <c:y val="-5.293676054235171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0,06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«Развитие транспортной системы» - 627.5 тыс. рублей
</c:v>
                </c:pt>
                <c:pt idx="1">
                  <c:v>«Благоустройство территории и жилищно-коммунальное хозяйство» - 1561.6 тыс. рублей
</c:v>
                </c:pt>
                <c:pt idx="2">
                  <c:v>«Управление муниципальными финансами» - 446.1 тыс. рублей
</c:v>
                </c:pt>
                <c:pt idx="3">
                  <c:v>«Муниципальная политика» -227.3тыс. рублей
</c:v>
                </c:pt>
                <c:pt idx="4">
                  <c:v>«Развитие культуры» - 2386.5 тыс. рублей
</c:v>
                </c:pt>
                <c:pt idx="5">
                  <c:v>«Защита населения и территории от чрезвычайных ситуаций, обеспечение пожарной безопасности и безопасности людей на водных объектах» - 6,2 тыс. рублей
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627.5</c:v>
                </c:pt>
                <c:pt idx="1">
                  <c:v>1561.6</c:v>
                </c:pt>
                <c:pt idx="2">
                  <c:v>4446.1000000000004</c:v>
                </c:pt>
                <c:pt idx="3">
                  <c:v>227.3</c:v>
                </c:pt>
                <c:pt idx="4">
                  <c:v>2386.5</c:v>
                </c:pt>
                <c:pt idx="5">
                  <c:v>6.2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126520122484691"/>
          <c:y val="0"/>
          <c:w val="0.43734590988626426"/>
          <c:h val="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CE43E9-21BB-40C8-928D-FDE55041E9C7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7C4EB3-2539-40B1-B91A-A32CD4E29E33}">
      <dgm:prSet phldrT="[Текст]" custT="1"/>
      <dgm:spPr>
        <a:solidFill>
          <a:schemeClr val="accent6">
            <a:lumMod val="60000"/>
            <a:lumOff val="40000"/>
          </a:schemeClr>
        </a:solidFill>
        <a:effectLst>
          <a:softEdge rad="317500"/>
        </a:effectLst>
      </dgm:spPr>
      <dgm:t>
        <a:bodyPr/>
        <a:lstStyle/>
        <a:p>
          <a:r>
            <a:rPr lang="ru-RU" sz="2000" b="1" dirty="0" smtClean="0">
              <a:solidFill>
                <a:srgbClr val="161FD4"/>
              </a:solidFill>
              <a:cs typeface="Andalus" panose="02020603050405020304" pitchFamily="18" charset="-78"/>
            </a:rPr>
            <a:t>Бюджет поселения</a:t>
          </a:r>
          <a:endParaRPr lang="ru-RU" sz="2000" b="1" dirty="0">
            <a:solidFill>
              <a:srgbClr val="161FD4"/>
            </a:solidFill>
            <a:cs typeface="Andalus" panose="02020603050405020304" pitchFamily="18" charset="-78"/>
          </a:endParaRPr>
        </a:p>
      </dgm:t>
    </dgm:pt>
    <dgm:pt modelId="{B80836C6-3732-4AF8-A194-19B3EF65B35F}" type="parTrans" cxnId="{FAF3A419-A68D-4A1E-A032-EB02CCFD811F}">
      <dgm:prSet/>
      <dgm:spPr/>
      <dgm:t>
        <a:bodyPr/>
        <a:lstStyle/>
        <a:p>
          <a:endParaRPr lang="ru-RU"/>
        </a:p>
      </dgm:t>
    </dgm:pt>
    <dgm:pt modelId="{6F94B074-9279-43DF-919E-77A7A316F8DE}" type="sibTrans" cxnId="{FAF3A419-A68D-4A1E-A032-EB02CCFD811F}">
      <dgm:prSet/>
      <dgm:spPr/>
      <dgm:t>
        <a:bodyPr/>
        <a:lstStyle/>
        <a:p>
          <a:endParaRPr lang="ru-RU"/>
        </a:p>
      </dgm:t>
    </dgm:pt>
    <dgm:pt modelId="{7BA6A762-0E6B-4F97-81DA-04BBA0B2C94D}">
      <dgm:prSet phldrT="[Текст]" custT="1"/>
      <dgm:spPr>
        <a:solidFill>
          <a:schemeClr val="accent2">
            <a:lumMod val="60000"/>
            <a:lumOff val="40000"/>
          </a:schemeClr>
        </a:solidFill>
        <a:effectLst>
          <a:softEdge rad="317500"/>
        </a:effectLst>
      </dgm:spPr>
      <dgm:t>
        <a:bodyPr anchor="t"/>
        <a:lstStyle/>
        <a:p>
          <a:pPr algn="ctr"/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Культура – </a:t>
          </a:r>
          <a:r>
            <a:rPr lang="en-US" sz="1800" b="1" dirty="0" smtClean="0">
              <a:solidFill>
                <a:schemeClr val="tx2">
                  <a:lumMod val="75000"/>
                </a:schemeClr>
              </a:solidFill>
            </a:rPr>
            <a:t>2 386.5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тыс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. рублей</a:t>
          </a:r>
          <a:endParaRPr lang="en-US" sz="1800" b="1" dirty="0" smtClean="0">
            <a:solidFill>
              <a:schemeClr val="tx2">
                <a:lumMod val="75000"/>
              </a:schemeClr>
            </a:solidFill>
          </a:endParaRPr>
        </a:p>
        <a:p>
          <a:pPr algn="r"/>
          <a:endParaRPr lang="ru-RU" sz="1600" dirty="0" smtClean="0">
            <a:solidFill>
              <a:schemeClr val="tx2">
                <a:lumMod val="75000"/>
              </a:schemeClr>
            </a:solidFill>
          </a:endParaRPr>
        </a:p>
        <a:p>
          <a:pPr algn="l"/>
          <a:r>
            <a:rPr lang="ru-RU" sz="1600" dirty="0" smtClean="0">
              <a:solidFill>
                <a:schemeClr val="tx2">
                  <a:lumMod val="75000"/>
                </a:schemeClr>
              </a:solidFill>
            </a:rPr>
            <a:t>                </a:t>
          </a:r>
          <a:r>
            <a:rPr lang="ru-RU" sz="1600" i="1" dirty="0" smtClean="0">
              <a:solidFill>
                <a:schemeClr val="tx2">
                  <a:lumMod val="75000"/>
                </a:schemeClr>
              </a:solidFill>
            </a:rPr>
            <a:t>МБУК «Гуково-</a:t>
          </a:r>
          <a:r>
            <a:rPr lang="ru-RU" sz="1600" i="1" dirty="0" err="1" smtClean="0">
              <a:solidFill>
                <a:schemeClr val="tx2">
                  <a:lumMod val="75000"/>
                </a:schemeClr>
              </a:solidFill>
            </a:rPr>
            <a:t>Гнилушевский</a:t>
          </a:r>
          <a:r>
            <a:rPr lang="ru-RU" sz="1600" i="1" dirty="0" smtClean="0">
              <a:solidFill>
                <a:schemeClr val="tx2">
                  <a:lumMod val="75000"/>
                </a:schemeClr>
              </a:solidFill>
            </a:rPr>
            <a:t> СДК»</a:t>
          </a:r>
        </a:p>
      </dgm:t>
    </dgm:pt>
    <dgm:pt modelId="{0EE65AB0-7501-4725-9764-AE597777B455}" type="parTrans" cxnId="{43103F63-7A85-4C64-848D-7DBA691069FC}">
      <dgm:prSet/>
      <dgm:spPr/>
      <dgm:t>
        <a:bodyPr/>
        <a:lstStyle/>
        <a:p>
          <a:endParaRPr lang="ru-RU"/>
        </a:p>
      </dgm:t>
    </dgm:pt>
    <dgm:pt modelId="{4A6C73FE-0353-4917-BE9E-9F2975BA00F3}" type="sibTrans" cxnId="{43103F63-7A85-4C64-848D-7DBA691069FC}">
      <dgm:prSet/>
      <dgm:spPr/>
      <dgm:t>
        <a:bodyPr/>
        <a:lstStyle/>
        <a:p>
          <a:endParaRPr lang="ru-RU"/>
        </a:p>
      </dgm:t>
    </dgm:pt>
    <dgm:pt modelId="{4F8AC156-9703-46F3-875C-E32C8630C92C}">
      <dgm:prSet phldrT="[Текст]" custT="1"/>
      <dgm:spPr>
        <a:solidFill>
          <a:schemeClr val="accent2">
            <a:lumMod val="60000"/>
            <a:lumOff val="40000"/>
          </a:schemeClr>
        </a:solidFill>
        <a:effectLst>
          <a:softEdge rad="127000"/>
        </a:effectLst>
      </dgm:spPr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ЖКХ</a:t>
          </a:r>
          <a:r>
            <a:rPr lang="ru-RU" sz="3400" dirty="0" smtClean="0"/>
            <a:t> 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– </a:t>
          </a:r>
          <a:r>
            <a:rPr lang="en-US" sz="1800" b="1" dirty="0" smtClean="0">
              <a:solidFill>
                <a:schemeClr val="tx2">
                  <a:lumMod val="75000"/>
                </a:schemeClr>
              </a:solidFill>
            </a:rPr>
            <a:t>1 561.6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тыс. рублей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EFD133AB-E849-4113-85CC-138DCC5A2C91}" type="parTrans" cxnId="{5849739B-B443-40B9-8DAD-D6574ECFEA82}">
      <dgm:prSet/>
      <dgm:spPr/>
      <dgm:t>
        <a:bodyPr/>
        <a:lstStyle/>
        <a:p>
          <a:endParaRPr lang="ru-RU"/>
        </a:p>
      </dgm:t>
    </dgm:pt>
    <dgm:pt modelId="{2508E38D-B138-4FD3-B5FE-4DA849398E34}" type="sibTrans" cxnId="{5849739B-B443-40B9-8DAD-D6574ECFEA82}">
      <dgm:prSet/>
      <dgm:spPr/>
      <dgm:t>
        <a:bodyPr/>
        <a:lstStyle/>
        <a:p>
          <a:endParaRPr lang="ru-RU"/>
        </a:p>
      </dgm:t>
    </dgm:pt>
    <dgm:pt modelId="{82533C7B-1062-4D7E-9100-7B54A508C643}">
      <dgm:prSet phldrT="[Текст]" custT="1"/>
      <dgm:spPr>
        <a:solidFill>
          <a:schemeClr val="accent2">
            <a:lumMod val="60000"/>
            <a:lumOff val="40000"/>
          </a:schemeClr>
        </a:solidFill>
        <a:effectLst>
          <a:softEdge rad="127000"/>
        </a:effectLst>
      </dgm:spPr>
      <dgm:t>
        <a:bodyPr/>
        <a:lstStyle/>
        <a:p>
          <a:pPr algn="l"/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  Дорожное</a:t>
          </a:r>
          <a:r>
            <a:rPr lang="ru-RU" sz="1800" dirty="0" smtClean="0"/>
            <a:t> 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хозяйство – </a:t>
          </a:r>
        </a:p>
        <a:p>
          <a:pPr algn="l"/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                    </a:t>
          </a:r>
          <a:r>
            <a:rPr lang="en-US" sz="1800" b="1" dirty="0" smtClean="0">
              <a:solidFill>
                <a:schemeClr val="tx2">
                  <a:lumMod val="75000"/>
                </a:schemeClr>
              </a:solidFill>
            </a:rPr>
            <a:t>627.5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тыс. рублей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807F7846-BC34-4317-952E-B7AA2F97EFAC}" type="parTrans" cxnId="{08612949-F916-44C5-BB84-29B4591E1E83}">
      <dgm:prSet/>
      <dgm:spPr/>
      <dgm:t>
        <a:bodyPr/>
        <a:lstStyle/>
        <a:p>
          <a:endParaRPr lang="ru-RU"/>
        </a:p>
      </dgm:t>
    </dgm:pt>
    <dgm:pt modelId="{89B4E727-DD5F-41C0-BF7A-E3D9CC52B48C}" type="sibTrans" cxnId="{08612949-F916-44C5-BB84-29B4591E1E83}">
      <dgm:prSet/>
      <dgm:spPr/>
      <dgm:t>
        <a:bodyPr/>
        <a:lstStyle/>
        <a:p>
          <a:endParaRPr lang="ru-RU"/>
        </a:p>
      </dgm:t>
    </dgm:pt>
    <dgm:pt modelId="{5C47CC22-1C2D-449F-8D64-61EDC8AB3607}">
      <dgm:prSet/>
      <dgm:spPr/>
      <dgm:t>
        <a:bodyPr/>
        <a:lstStyle/>
        <a:p>
          <a:endParaRPr lang="ru-RU"/>
        </a:p>
      </dgm:t>
    </dgm:pt>
    <dgm:pt modelId="{9FC8F9E3-90F7-4392-B38B-DA5D4B196582}" type="parTrans" cxnId="{649E7B0D-F57B-4621-8D72-6C22D860C035}">
      <dgm:prSet/>
      <dgm:spPr/>
      <dgm:t>
        <a:bodyPr/>
        <a:lstStyle/>
        <a:p>
          <a:endParaRPr lang="ru-RU"/>
        </a:p>
      </dgm:t>
    </dgm:pt>
    <dgm:pt modelId="{82C2C981-B07C-45BB-BD66-34455C0BA6BE}" type="sibTrans" cxnId="{649E7B0D-F57B-4621-8D72-6C22D860C035}">
      <dgm:prSet/>
      <dgm:spPr/>
      <dgm:t>
        <a:bodyPr/>
        <a:lstStyle/>
        <a:p>
          <a:endParaRPr lang="ru-RU"/>
        </a:p>
      </dgm:t>
    </dgm:pt>
    <dgm:pt modelId="{6595D6BB-3794-4810-B32E-A008168B39E8}">
      <dgm:prSet custT="1"/>
      <dgm:spPr>
        <a:solidFill>
          <a:schemeClr val="accent2">
            <a:lumMod val="60000"/>
            <a:lumOff val="40000"/>
          </a:schemeClr>
        </a:solidFill>
        <a:effectLst>
          <a:softEdge rad="317500"/>
        </a:effectLst>
      </dgm:spPr>
      <dgm:t>
        <a:bodyPr/>
        <a:lstStyle/>
        <a:p>
          <a:pPr marL="180975" indent="0" algn="l"/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Социальная политика – </a:t>
          </a:r>
        </a:p>
        <a:p>
          <a:pPr marL="180975" indent="0" algn="ctr"/>
          <a:r>
            <a:rPr lang="en-US" sz="1800" b="1" dirty="0" smtClean="0">
              <a:solidFill>
                <a:schemeClr val="tx2">
                  <a:lumMod val="75000"/>
                </a:schemeClr>
              </a:solidFill>
            </a:rPr>
            <a:t>180.7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тыс. рублей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7E41B018-9376-43A4-B62F-9DDBD14B8932}" type="parTrans" cxnId="{B4E43AF8-34B2-41CB-99C4-179D18F4C2EE}">
      <dgm:prSet/>
      <dgm:spPr/>
      <dgm:t>
        <a:bodyPr/>
        <a:lstStyle/>
        <a:p>
          <a:endParaRPr lang="ru-RU"/>
        </a:p>
      </dgm:t>
    </dgm:pt>
    <dgm:pt modelId="{A4D8B853-A031-4E68-B10A-C6FB3FFD86C9}" type="sibTrans" cxnId="{B4E43AF8-34B2-41CB-99C4-179D18F4C2EE}">
      <dgm:prSet/>
      <dgm:spPr/>
      <dgm:t>
        <a:bodyPr/>
        <a:lstStyle/>
        <a:p>
          <a:endParaRPr lang="ru-RU"/>
        </a:p>
      </dgm:t>
    </dgm:pt>
    <dgm:pt modelId="{112B4E6E-6785-4ED3-868E-858AB0142239}" type="pres">
      <dgm:prSet presAssocID="{42CE43E9-21BB-40C8-928D-FDE55041E9C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4EA6FFA-CC02-4A93-9E7C-CA1BF496CFD1}" type="pres">
      <dgm:prSet presAssocID="{337C4EB3-2539-40B1-B91A-A32CD4E29E33}" presName="singleCycle" presStyleCnt="0"/>
      <dgm:spPr/>
    </dgm:pt>
    <dgm:pt modelId="{E3838600-C0EC-4525-937A-1E2D80575656}" type="pres">
      <dgm:prSet presAssocID="{337C4EB3-2539-40B1-B91A-A32CD4E29E33}" presName="singleCenter" presStyleLbl="node1" presStyleIdx="0" presStyleCnt="5" custScaleX="103448" custScaleY="55307" custLinFactNeighborX="5748" custLinFactNeighborY="-1446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D71466FF-E194-4624-890B-7AA25F43DD08}" type="pres">
      <dgm:prSet presAssocID="{0EE65AB0-7501-4725-9764-AE597777B455}" presName="Name56" presStyleLbl="parChTrans1D2" presStyleIdx="0" presStyleCnt="4"/>
      <dgm:spPr/>
      <dgm:t>
        <a:bodyPr/>
        <a:lstStyle/>
        <a:p>
          <a:endParaRPr lang="ru-RU"/>
        </a:p>
      </dgm:t>
    </dgm:pt>
    <dgm:pt modelId="{109D5F08-DDDB-4012-80C4-23ADEE989881}" type="pres">
      <dgm:prSet presAssocID="{7BA6A762-0E6B-4F97-81DA-04BBA0B2C94D}" presName="text0" presStyleLbl="node1" presStyleIdx="1" presStyleCnt="5" custScaleX="339476" custScaleY="79967" custRadScaleRad="115568" custRadScaleInc="69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500470-1130-43F5-BBFB-6626C877A64B}" type="pres">
      <dgm:prSet presAssocID="{EFD133AB-E849-4113-85CC-138DCC5A2C91}" presName="Name56" presStyleLbl="parChTrans1D2" presStyleIdx="1" presStyleCnt="4"/>
      <dgm:spPr/>
      <dgm:t>
        <a:bodyPr/>
        <a:lstStyle/>
        <a:p>
          <a:endParaRPr lang="ru-RU"/>
        </a:p>
      </dgm:t>
    </dgm:pt>
    <dgm:pt modelId="{93294500-EAF9-4E2C-BB19-3562131DEBFC}" type="pres">
      <dgm:prSet presAssocID="{4F8AC156-9703-46F3-875C-E32C8630C92C}" presName="text0" presStyleLbl="node1" presStyleIdx="2" presStyleCnt="5" custScaleX="240546" custScaleY="44097" custRadScaleRad="96564" custRadScaleInc="499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5D01D-32C2-41AA-9D2F-BA8F2FD5166C}" type="pres">
      <dgm:prSet presAssocID="{807F7846-BC34-4317-952E-B7AA2F97EFAC}" presName="Name56" presStyleLbl="parChTrans1D2" presStyleIdx="2" presStyleCnt="4"/>
      <dgm:spPr/>
      <dgm:t>
        <a:bodyPr/>
        <a:lstStyle/>
        <a:p>
          <a:endParaRPr lang="ru-RU"/>
        </a:p>
      </dgm:t>
    </dgm:pt>
    <dgm:pt modelId="{15E18A18-6C04-456F-99A8-F3DF6D44ACD1}" type="pres">
      <dgm:prSet presAssocID="{82533C7B-1062-4D7E-9100-7B54A508C643}" presName="text0" presStyleLbl="node1" presStyleIdx="3" presStyleCnt="5" custScaleX="232198" custScaleY="68672" custRadScaleRad="106824" custRadScaleInc="2308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3923B8-FA76-42A8-8F03-3B6E5D511A44}" type="pres">
      <dgm:prSet presAssocID="{7E41B018-9376-43A4-B62F-9DDBD14B8932}" presName="Name56" presStyleLbl="parChTrans1D2" presStyleIdx="3" presStyleCnt="4"/>
      <dgm:spPr/>
      <dgm:t>
        <a:bodyPr/>
        <a:lstStyle/>
        <a:p>
          <a:endParaRPr lang="ru-RU"/>
        </a:p>
      </dgm:t>
    </dgm:pt>
    <dgm:pt modelId="{42AC4799-B3A9-46CC-8E27-326F374BBCF0}" type="pres">
      <dgm:prSet presAssocID="{6595D6BB-3794-4810-B32E-A008168B39E8}" presName="text0" presStyleLbl="node1" presStyleIdx="4" presStyleCnt="5" custScaleX="237291" custScaleY="56115" custRadScaleRad="130120" custRadScaleInc="-95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508DA2-F99E-47E6-ACB0-0AD515699EA0}" type="presOf" srcId="{337C4EB3-2539-40B1-B91A-A32CD4E29E33}" destId="{E3838600-C0EC-4525-937A-1E2D80575656}" srcOrd="0" destOrd="0" presId="urn:microsoft.com/office/officeart/2008/layout/RadialCluster"/>
    <dgm:cxn modelId="{FAF3A419-A68D-4A1E-A032-EB02CCFD811F}" srcId="{42CE43E9-21BB-40C8-928D-FDE55041E9C7}" destId="{337C4EB3-2539-40B1-B91A-A32CD4E29E33}" srcOrd="0" destOrd="0" parTransId="{B80836C6-3732-4AF8-A194-19B3EF65B35F}" sibTransId="{6F94B074-9279-43DF-919E-77A7A316F8DE}"/>
    <dgm:cxn modelId="{6DFD7006-F321-41CE-852E-C2B75BB4E913}" type="presOf" srcId="{42CE43E9-21BB-40C8-928D-FDE55041E9C7}" destId="{112B4E6E-6785-4ED3-868E-858AB0142239}" srcOrd="0" destOrd="0" presId="urn:microsoft.com/office/officeart/2008/layout/RadialCluster"/>
    <dgm:cxn modelId="{8208B80A-0F82-41E4-BBBD-ECD3FB9E6EF3}" type="presOf" srcId="{0EE65AB0-7501-4725-9764-AE597777B455}" destId="{D71466FF-E194-4624-890B-7AA25F43DD08}" srcOrd="0" destOrd="0" presId="urn:microsoft.com/office/officeart/2008/layout/RadialCluster"/>
    <dgm:cxn modelId="{08612949-F916-44C5-BB84-29B4591E1E83}" srcId="{337C4EB3-2539-40B1-B91A-A32CD4E29E33}" destId="{82533C7B-1062-4D7E-9100-7B54A508C643}" srcOrd="2" destOrd="0" parTransId="{807F7846-BC34-4317-952E-B7AA2F97EFAC}" sibTransId="{89B4E727-DD5F-41C0-BF7A-E3D9CC52B48C}"/>
    <dgm:cxn modelId="{43103F63-7A85-4C64-848D-7DBA691069FC}" srcId="{337C4EB3-2539-40B1-B91A-A32CD4E29E33}" destId="{7BA6A762-0E6B-4F97-81DA-04BBA0B2C94D}" srcOrd="0" destOrd="0" parTransId="{0EE65AB0-7501-4725-9764-AE597777B455}" sibTransId="{4A6C73FE-0353-4917-BE9E-9F2975BA00F3}"/>
    <dgm:cxn modelId="{59A1E4F5-984C-48A4-984F-B804D41605FF}" type="presOf" srcId="{7E41B018-9376-43A4-B62F-9DDBD14B8932}" destId="{533923B8-FA76-42A8-8F03-3B6E5D511A44}" srcOrd="0" destOrd="0" presId="urn:microsoft.com/office/officeart/2008/layout/RadialCluster"/>
    <dgm:cxn modelId="{BDF39557-2A5B-4EC6-BC61-EFBC270274BE}" type="presOf" srcId="{807F7846-BC34-4317-952E-B7AA2F97EFAC}" destId="{0155D01D-32C2-41AA-9D2F-BA8F2FD5166C}" srcOrd="0" destOrd="0" presId="urn:microsoft.com/office/officeart/2008/layout/RadialCluster"/>
    <dgm:cxn modelId="{EB783E2C-ECE5-433F-A367-54FAA3B3DFEE}" type="presOf" srcId="{EFD133AB-E849-4113-85CC-138DCC5A2C91}" destId="{AC500470-1130-43F5-BBFB-6626C877A64B}" srcOrd="0" destOrd="0" presId="urn:microsoft.com/office/officeart/2008/layout/RadialCluster"/>
    <dgm:cxn modelId="{3D7F5DC0-4804-4B55-A741-C3858E7C66AD}" type="presOf" srcId="{7BA6A762-0E6B-4F97-81DA-04BBA0B2C94D}" destId="{109D5F08-DDDB-4012-80C4-23ADEE989881}" srcOrd="0" destOrd="0" presId="urn:microsoft.com/office/officeart/2008/layout/RadialCluster"/>
    <dgm:cxn modelId="{5849739B-B443-40B9-8DAD-D6574ECFEA82}" srcId="{337C4EB3-2539-40B1-B91A-A32CD4E29E33}" destId="{4F8AC156-9703-46F3-875C-E32C8630C92C}" srcOrd="1" destOrd="0" parTransId="{EFD133AB-E849-4113-85CC-138DCC5A2C91}" sibTransId="{2508E38D-B138-4FD3-B5FE-4DA849398E34}"/>
    <dgm:cxn modelId="{649E7B0D-F57B-4621-8D72-6C22D860C035}" srcId="{42CE43E9-21BB-40C8-928D-FDE55041E9C7}" destId="{5C47CC22-1C2D-449F-8D64-61EDC8AB3607}" srcOrd="1" destOrd="0" parTransId="{9FC8F9E3-90F7-4392-B38B-DA5D4B196582}" sibTransId="{82C2C981-B07C-45BB-BD66-34455C0BA6BE}"/>
    <dgm:cxn modelId="{0DEECE18-6B8B-41C2-A342-64459E67CD34}" type="presOf" srcId="{6595D6BB-3794-4810-B32E-A008168B39E8}" destId="{42AC4799-B3A9-46CC-8E27-326F374BBCF0}" srcOrd="0" destOrd="0" presId="urn:microsoft.com/office/officeart/2008/layout/RadialCluster"/>
    <dgm:cxn modelId="{9139F77E-60E2-4B08-B4E8-4FF360EA8AA6}" type="presOf" srcId="{4F8AC156-9703-46F3-875C-E32C8630C92C}" destId="{93294500-EAF9-4E2C-BB19-3562131DEBFC}" srcOrd="0" destOrd="0" presId="urn:microsoft.com/office/officeart/2008/layout/RadialCluster"/>
    <dgm:cxn modelId="{B4E43AF8-34B2-41CB-99C4-179D18F4C2EE}" srcId="{337C4EB3-2539-40B1-B91A-A32CD4E29E33}" destId="{6595D6BB-3794-4810-B32E-A008168B39E8}" srcOrd="3" destOrd="0" parTransId="{7E41B018-9376-43A4-B62F-9DDBD14B8932}" sibTransId="{A4D8B853-A031-4E68-B10A-C6FB3FFD86C9}"/>
    <dgm:cxn modelId="{35786F79-EBE3-479F-9FB6-8F0E10E7173C}" type="presOf" srcId="{82533C7B-1062-4D7E-9100-7B54A508C643}" destId="{15E18A18-6C04-456F-99A8-F3DF6D44ACD1}" srcOrd="0" destOrd="0" presId="urn:microsoft.com/office/officeart/2008/layout/RadialCluster"/>
    <dgm:cxn modelId="{5F7BF660-803E-4334-A6BB-FFE2645E9215}" type="presParOf" srcId="{112B4E6E-6785-4ED3-868E-858AB0142239}" destId="{24EA6FFA-CC02-4A93-9E7C-CA1BF496CFD1}" srcOrd="0" destOrd="0" presId="urn:microsoft.com/office/officeart/2008/layout/RadialCluster"/>
    <dgm:cxn modelId="{CE1D54BE-B53B-4806-B789-C56FA6C4A58D}" type="presParOf" srcId="{24EA6FFA-CC02-4A93-9E7C-CA1BF496CFD1}" destId="{E3838600-C0EC-4525-937A-1E2D80575656}" srcOrd="0" destOrd="0" presId="urn:microsoft.com/office/officeart/2008/layout/RadialCluster"/>
    <dgm:cxn modelId="{78C975C2-A14C-4F4D-BE85-CB8B3EBE55A4}" type="presParOf" srcId="{24EA6FFA-CC02-4A93-9E7C-CA1BF496CFD1}" destId="{D71466FF-E194-4624-890B-7AA25F43DD08}" srcOrd="1" destOrd="0" presId="urn:microsoft.com/office/officeart/2008/layout/RadialCluster"/>
    <dgm:cxn modelId="{C7BCAFC1-68CD-4B9B-9F66-9F107B73B963}" type="presParOf" srcId="{24EA6FFA-CC02-4A93-9E7C-CA1BF496CFD1}" destId="{109D5F08-DDDB-4012-80C4-23ADEE989881}" srcOrd="2" destOrd="0" presId="urn:microsoft.com/office/officeart/2008/layout/RadialCluster"/>
    <dgm:cxn modelId="{CA857F7F-5929-4A78-9409-5C5C5BEB92A0}" type="presParOf" srcId="{24EA6FFA-CC02-4A93-9E7C-CA1BF496CFD1}" destId="{AC500470-1130-43F5-BBFB-6626C877A64B}" srcOrd="3" destOrd="0" presId="urn:microsoft.com/office/officeart/2008/layout/RadialCluster"/>
    <dgm:cxn modelId="{8EB903BC-4BBD-48E0-9F33-3B7928D9C056}" type="presParOf" srcId="{24EA6FFA-CC02-4A93-9E7C-CA1BF496CFD1}" destId="{93294500-EAF9-4E2C-BB19-3562131DEBFC}" srcOrd="4" destOrd="0" presId="urn:microsoft.com/office/officeart/2008/layout/RadialCluster"/>
    <dgm:cxn modelId="{2C2FB3FB-445E-455D-B008-E69158A345A4}" type="presParOf" srcId="{24EA6FFA-CC02-4A93-9E7C-CA1BF496CFD1}" destId="{0155D01D-32C2-41AA-9D2F-BA8F2FD5166C}" srcOrd="5" destOrd="0" presId="urn:microsoft.com/office/officeart/2008/layout/RadialCluster"/>
    <dgm:cxn modelId="{23E2D78A-8596-496E-A9A6-1FC925BD366E}" type="presParOf" srcId="{24EA6FFA-CC02-4A93-9E7C-CA1BF496CFD1}" destId="{15E18A18-6C04-456F-99A8-F3DF6D44ACD1}" srcOrd="6" destOrd="0" presId="urn:microsoft.com/office/officeart/2008/layout/RadialCluster"/>
    <dgm:cxn modelId="{09755541-49B7-44B0-831F-CC115549CE53}" type="presParOf" srcId="{24EA6FFA-CC02-4A93-9E7C-CA1BF496CFD1}" destId="{533923B8-FA76-42A8-8F03-3B6E5D511A44}" srcOrd="7" destOrd="0" presId="urn:microsoft.com/office/officeart/2008/layout/RadialCluster"/>
    <dgm:cxn modelId="{BD398E5F-5E2B-4C97-9988-D292FEBC9B69}" type="presParOf" srcId="{24EA6FFA-CC02-4A93-9E7C-CA1BF496CFD1}" destId="{42AC4799-B3A9-46CC-8E27-326F374BBCF0}" srcOrd="8" destOrd="0" presId="urn:microsoft.com/office/officeart/2008/layout/RadialCluster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042FF4-3A81-4084-82BA-E39F6FE9085F}" type="doc">
      <dgm:prSet loTypeId="urn:microsoft.com/office/officeart/2008/layout/RadialCluster" loCatId="relationship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86998F7-09FF-4676-A20E-375A847CEF0E}">
      <dgm:prSet phldrT="[Текст]" custT="1"/>
      <dgm:spPr>
        <a:solidFill>
          <a:srgbClr val="FFFF00"/>
        </a:solidFill>
        <a:ln>
          <a:solidFill>
            <a:srgbClr val="0070C0"/>
          </a:solidFill>
        </a:ln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2800" b="1" dirty="0" smtClean="0">
              <a:solidFill>
                <a:srgbClr val="161FD4"/>
              </a:solidFill>
            </a:rPr>
            <a:t>ЖКХ</a:t>
          </a:r>
        </a:p>
        <a:p>
          <a:r>
            <a:rPr lang="en-US" sz="2000" b="1" dirty="0" smtClean="0">
              <a:solidFill>
                <a:srgbClr val="161FD4"/>
              </a:solidFill>
            </a:rPr>
            <a:t>1 561.6</a:t>
          </a:r>
          <a:r>
            <a:rPr lang="ru-RU" sz="2000" b="1" dirty="0" smtClean="0">
              <a:solidFill>
                <a:srgbClr val="161FD4"/>
              </a:solidFill>
            </a:rPr>
            <a:t> </a:t>
          </a:r>
          <a:r>
            <a:rPr lang="ru-RU" sz="2000" b="1" dirty="0" smtClean="0">
              <a:solidFill>
                <a:srgbClr val="161FD4"/>
              </a:solidFill>
            </a:rPr>
            <a:t>тыс. рублей</a:t>
          </a:r>
          <a:endParaRPr lang="ru-RU" sz="2000" b="1" dirty="0">
            <a:solidFill>
              <a:srgbClr val="161FD4"/>
            </a:solidFill>
          </a:endParaRPr>
        </a:p>
      </dgm:t>
    </dgm:pt>
    <dgm:pt modelId="{03277742-4068-48DB-8A45-46B53AA52235}" type="parTrans" cxnId="{4A2B144E-024D-455C-A2B2-2EC437277915}">
      <dgm:prSet/>
      <dgm:spPr/>
      <dgm:t>
        <a:bodyPr/>
        <a:lstStyle/>
        <a:p>
          <a:endParaRPr lang="ru-RU"/>
        </a:p>
      </dgm:t>
    </dgm:pt>
    <dgm:pt modelId="{0F29EAB3-5AB2-4F1C-ABBB-5313005B59FC}" type="sibTrans" cxnId="{4A2B144E-024D-455C-A2B2-2EC437277915}">
      <dgm:prSet/>
      <dgm:spPr/>
      <dgm:t>
        <a:bodyPr/>
        <a:lstStyle/>
        <a:p>
          <a:endParaRPr lang="ru-RU"/>
        </a:p>
      </dgm:t>
    </dgm:pt>
    <dgm:pt modelId="{AC8EA41A-43D8-47F6-838C-A5816B0B54FB}">
      <dgm:prSet phldrT="[Текст]" custT="1"/>
      <dgm:spPr>
        <a:solidFill>
          <a:srgbClr val="FFC000"/>
        </a:solidFill>
        <a:ln>
          <a:solidFill>
            <a:srgbClr val="0070C0"/>
          </a:solidFill>
        </a:ln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2000" b="1" dirty="0" smtClean="0">
              <a:solidFill>
                <a:srgbClr val="7030A0"/>
              </a:solidFill>
            </a:rPr>
            <a:t>Жилищное хозяйство</a:t>
          </a:r>
        </a:p>
        <a:p>
          <a:r>
            <a:rPr lang="en-US" sz="2000" b="1" dirty="0" smtClean="0">
              <a:solidFill>
                <a:srgbClr val="7030A0"/>
              </a:solidFill>
            </a:rPr>
            <a:t>264.5</a:t>
          </a:r>
          <a:r>
            <a:rPr lang="ru-RU" sz="2000" b="1" dirty="0" smtClean="0">
              <a:solidFill>
                <a:srgbClr val="7030A0"/>
              </a:solidFill>
            </a:rPr>
            <a:t> </a:t>
          </a:r>
          <a:endParaRPr lang="ru-RU" sz="2000" b="1" dirty="0" smtClean="0">
            <a:solidFill>
              <a:srgbClr val="7030A0"/>
            </a:solidFill>
          </a:endParaRPr>
        </a:p>
        <a:p>
          <a:r>
            <a:rPr lang="ru-RU" sz="2000" b="1" dirty="0" smtClean="0">
              <a:solidFill>
                <a:srgbClr val="7030A0"/>
              </a:solidFill>
            </a:rPr>
            <a:t>тыс. рублей</a:t>
          </a:r>
          <a:endParaRPr lang="ru-RU" sz="2000" b="1" dirty="0">
            <a:solidFill>
              <a:srgbClr val="7030A0"/>
            </a:solidFill>
          </a:endParaRPr>
        </a:p>
      </dgm:t>
    </dgm:pt>
    <dgm:pt modelId="{5290F004-DF55-4853-8DFA-3BF22AAC363C}" type="parTrans" cxnId="{C206EBF0-873A-462D-AB6A-259AB5DFFBEE}">
      <dgm:prSet/>
      <dgm:spPr/>
      <dgm:t>
        <a:bodyPr/>
        <a:lstStyle/>
        <a:p>
          <a:endParaRPr lang="ru-RU"/>
        </a:p>
      </dgm:t>
    </dgm:pt>
    <dgm:pt modelId="{809CE4C3-F53D-4401-A5EA-D220AF4C2FC9}" type="sibTrans" cxnId="{C206EBF0-873A-462D-AB6A-259AB5DFFBEE}">
      <dgm:prSet/>
      <dgm:spPr/>
      <dgm:t>
        <a:bodyPr/>
        <a:lstStyle/>
        <a:p>
          <a:endParaRPr lang="ru-RU"/>
        </a:p>
      </dgm:t>
    </dgm:pt>
    <dgm:pt modelId="{B29E8D22-3E6E-4F84-B8F0-5EBC909DE229}">
      <dgm:prSet phldrT="[Текст]" custT="1"/>
      <dgm:spPr>
        <a:solidFill>
          <a:srgbClr val="CCCC00"/>
        </a:solidFill>
        <a:ln>
          <a:solidFill>
            <a:schemeClr val="accent3">
              <a:lumMod val="75000"/>
            </a:schemeClr>
          </a:solidFill>
        </a:ln>
        <a:effectLst>
          <a:glow rad="1397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marL="0" indent="0">
            <a:tabLst>
              <a:tab pos="2066925" algn="l"/>
            </a:tabLst>
          </a:pPr>
          <a:r>
            <a:rPr lang="ru-RU" sz="1950" b="1" dirty="0" smtClean="0">
              <a:solidFill>
                <a:srgbClr val="C00000"/>
              </a:solidFill>
            </a:rPr>
            <a:t>Благоустройство</a:t>
          </a:r>
        </a:p>
        <a:p>
          <a:r>
            <a:rPr lang="en-US" sz="1950" b="1" dirty="0" smtClean="0">
              <a:solidFill>
                <a:srgbClr val="C00000"/>
              </a:solidFill>
            </a:rPr>
            <a:t>865.3</a:t>
          </a:r>
          <a:endParaRPr lang="ru-RU" sz="1950" b="1" dirty="0" smtClean="0">
            <a:solidFill>
              <a:srgbClr val="C00000"/>
            </a:solidFill>
          </a:endParaRPr>
        </a:p>
        <a:p>
          <a:r>
            <a:rPr lang="ru-RU" sz="1950" b="1" dirty="0" smtClean="0">
              <a:solidFill>
                <a:srgbClr val="C00000"/>
              </a:solidFill>
            </a:rPr>
            <a:t>тыс. рублей</a:t>
          </a:r>
          <a:endParaRPr lang="ru-RU" sz="1950" b="1" dirty="0">
            <a:solidFill>
              <a:srgbClr val="C00000"/>
            </a:solidFill>
          </a:endParaRPr>
        </a:p>
      </dgm:t>
    </dgm:pt>
    <dgm:pt modelId="{90628630-E406-488C-BE96-EDD4EA0B311C}" type="parTrans" cxnId="{772BA199-3980-482C-9311-74170DAA3BE5}">
      <dgm:prSet/>
      <dgm:spPr/>
      <dgm:t>
        <a:bodyPr/>
        <a:lstStyle/>
        <a:p>
          <a:endParaRPr lang="ru-RU"/>
        </a:p>
      </dgm:t>
    </dgm:pt>
    <dgm:pt modelId="{F10015FD-A243-466C-99A9-E7F661019689}" type="sibTrans" cxnId="{772BA199-3980-482C-9311-74170DAA3BE5}">
      <dgm:prSet/>
      <dgm:spPr/>
      <dgm:t>
        <a:bodyPr/>
        <a:lstStyle/>
        <a:p>
          <a:endParaRPr lang="ru-RU"/>
        </a:p>
      </dgm:t>
    </dgm:pt>
    <dgm:pt modelId="{96BC98CA-F877-49E3-8A31-477A042F1452}">
      <dgm:prSet phldrT="[Текст]" custT="1"/>
      <dgm:spPr>
        <a:solidFill>
          <a:srgbClr val="FF99FF"/>
        </a:solidFill>
        <a:ln>
          <a:solidFill>
            <a:srgbClr val="0070C0"/>
          </a:solidFill>
        </a:ln>
        <a:effectLst>
          <a:glow rad="1397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Коммунальное хозяйство</a:t>
          </a:r>
        </a:p>
        <a:p>
          <a:r>
            <a:rPr lang="en-US" sz="2000" b="1" dirty="0" smtClean="0">
              <a:solidFill>
                <a:schemeClr val="accent6">
                  <a:lumMod val="50000"/>
                </a:schemeClr>
              </a:solidFill>
            </a:rPr>
            <a:t>431.8</a:t>
          </a:r>
          <a:endParaRPr lang="ru-RU" sz="2000" b="1" dirty="0" smtClean="0">
            <a:solidFill>
              <a:schemeClr val="accent6">
                <a:lumMod val="50000"/>
              </a:schemeClr>
            </a:solidFill>
          </a:endParaRPr>
        </a:p>
        <a:p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endParaRPr lang="ru-RU" sz="2000" dirty="0">
            <a:solidFill>
              <a:schemeClr val="accent6">
                <a:lumMod val="50000"/>
              </a:schemeClr>
            </a:solidFill>
          </a:endParaRPr>
        </a:p>
      </dgm:t>
    </dgm:pt>
    <dgm:pt modelId="{97E29E54-6CA5-4F15-A761-7AAAF8B9265C}" type="parTrans" cxnId="{7248FE87-F203-488D-AAB9-F2476324FA65}">
      <dgm:prSet/>
      <dgm:spPr/>
      <dgm:t>
        <a:bodyPr/>
        <a:lstStyle/>
        <a:p>
          <a:endParaRPr lang="ru-RU"/>
        </a:p>
      </dgm:t>
    </dgm:pt>
    <dgm:pt modelId="{9205C37D-DDC8-4772-903F-6025036E6F61}" type="sibTrans" cxnId="{7248FE87-F203-488D-AAB9-F2476324FA65}">
      <dgm:prSet/>
      <dgm:spPr/>
      <dgm:t>
        <a:bodyPr/>
        <a:lstStyle/>
        <a:p>
          <a:endParaRPr lang="ru-RU"/>
        </a:p>
      </dgm:t>
    </dgm:pt>
    <dgm:pt modelId="{D9142153-2695-41FF-AAA9-A70E7935384E}" type="pres">
      <dgm:prSet presAssocID="{75042FF4-3A81-4084-82BA-E39F6FE9085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A1B20E9-FD34-447F-A364-309CBE90999E}" type="pres">
      <dgm:prSet presAssocID="{F86998F7-09FF-4676-A20E-375A847CEF0E}" presName="singleCycle" presStyleCnt="0"/>
      <dgm:spPr/>
    </dgm:pt>
    <dgm:pt modelId="{A31246C2-6085-4A9D-9641-9971813ACD81}" type="pres">
      <dgm:prSet presAssocID="{F86998F7-09FF-4676-A20E-375A847CEF0E}" presName="singleCenter" presStyleLbl="node1" presStyleIdx="0" presStyleCnt="4" custScaleX="121000" custScaleY="121000" custLinFactNeighborX="147" custLinFactNeighborY="-6490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CCB9AF6C-89CF-4CD7-A52F-9B9384F20F6E}" type="pres">
      <dgm:prSet presAssocID="{5290F004-DF55-4853-8DFA-3BF22AAC363C}" presName="Name56" presStyleLbl="parChTrans1D2" presStyleIdx="0" presStyleCnt="3"/>
      <dgm:spPr/>
      <dgm:t>
        <a:bodyPr/>
        <a:lstStyle/>
        <a:p>
          <a:endParaRPr lang="ru-RU"/>
        </a:p>
      </dgm:t>
    </dgm:pt>
    <dgm:pt modelId="{77853213-CA69-41F8-B24C-2076BD92856C}" type="pres">
      <dgm:prSet presAssocID="{AC8EA41A-43D8-47F6-838C-A5816B0B54FB}" presName="text0" presStyleLbl="node1" presStyleIdx="1" presStyleCnt="4" custScaleX="177613" custScaleY="165462" custRadScaleRad="132188" custRadScaleInc="726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C59046-4333-4F2C-9400-F5E37BFB5EE3}" type="pres">
      <dgm:prSet presAssocID="{90628630-E406-488C-BE96-EDD4EA0B311C}" presName="Name56" presStyleLbl="parChTrans1D2" presStyleIdx="1" presStyleCnt="3"/>
      <dgm:spPr/>
      <dgm:t>
        <a:bodyPr/>
        <a:lstStyle/>
        <a:p>
          <a:endParaRPr lang="ru-RU"/>
        </a:p>
      </dgm:t>
    </dgm:pt>
    <dgm:pt modelId="{BFDD1BB8-27F7-4839-AA3C-157D3CD490C6}" type="pres">
      <dgm:prSet presAssocID="{B29E8D22-3E6E-4F84-B8F0-5EBC909DE229}" presName="text0" presStyleLbl="node1" presStyleIdx="2" presStyleCnt="4" custScaleX="177156" custScaleY="177156" custRadScaleRad="114026" custRadScaleInc="-9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B67F0-9EE2-4B7C-A8BC-EFD3A3E78F83}" type="pres">
      <dgm:prSet presAssocID="{97E29E54-6CA5-4F15-A761-7AAAF8B9265C}" presName="Name56" presStyleLbl="parChTrans1D2" presStyleIdx="2" presStyleCnt="3"/>
      <dgm:spPr/>
      <dgm:t>
        <a:bodyPr/>
        <a:lstStyle/>
        <a:p>
          <a:endParaRPr lang="ru-RU"/>
        </a:p>
      </dgm:t>
    </dgm:pt>
    <dgm:pt modelId="{E098C4C3-4B21-45C1-9A0E-28FCFB117F1C}" type="pres">
      <dgm:prSet presAssocID="{96BC98CA-F877-49E3-8A31-477A042F1452}" presName="text0" presStyleLbl="node1" presStyleIdx="3" presStyleCnt="4" custScaleX="177156" custScaleY="177156" custRadScaleRad="121104" custRadScaleInc="11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2B144E-024D-455C-A2B2-2EC437277915}" srcId="{75042FF4-3A81-4084-82BA-E39F6FE9085F}" destId="{F86998F7-09FF-4676-A20E-375A847CEF0E}" srcOrd="0" destOrd="0" parTransId="{03277742-4068-48DB-8A45-46B53AA52235}" sibTransId="{0F29EAB3-5AB2-4F1C-ABBB-5313005B59FC}"/>
    <dgm:cxn modelId="{C206EBF0-873A-462D-AB6A-259AB5DFFBEE}" srcId="{F86998F7-09FF-4676-A20E-375A847CEF0E}" destId="{AC8EA41A-43D8-47F6-838C-A5816B0B54FB}" srcOrd="0" destOrd="0" parTransId="{5290F004-DF55-4853-8DFA-3BF22AAC363C}" sibTransId="{809CE4C3-F53D-4401-A5EA-D220AF4C2FC9}"/>
    <dgm:cxn modelId="{B3F419DC-B5FB-4601-A2D4-895AE206D9DA}" type="presOf" srcId="{5290F004-DF55-4853-8DFA-3BF22AAC363C}" destId="{CCB9AF6C-89CF-4CD7-A52F-9B9384F20F6E}" srcOrd="0" destOrd="0" presId="urn:microsoft.com/office/officeart/2008/layout/RadialCluster"/>
    <dgm:cxn modelId="{C8982D6C-9239-4BC3-9957-8C0AAE0629F6}" type="presOf" srcId="{F86998F7-09FF-4676-A20E-375A847CEF0E}" destId="{A31246C2-6085-4A9D-9641-9971813ACD81}" srcOrd="0" destOrd="0" presId="urn:microsoft.com/office/officeart/2008/layout/RadialCluster"/>
    <dgm:cxn modelId="{9A754DA8-2055-4A1F-A017-D6303F9D1B40}" type="presOf" srcId="{90628630-E406-488C-BE96-EDD4EA0B311C}" destId="{21C59046-4333-4F2C-9400-F5E37BFB5EE3}" srcOrd="0" destOrd="0" presId="urn:microsoft.com/office/officeart/2008/layout/RadialCluster"/>
    <dgm:cxn modelId="{8C5E4708-4AA0-4703-AE10-CB46F3D147C7}" type="presOf" srcId="{96BC98CA-F877-49E3-8A31-477A042F1452}" destId="{E098C4C3-4B21-45C1-9A0E-28FCFB117F1C}" srcOrd="0" destOrd="0" presId="urn:microsoft.com/office/officeart/2008/layout/RadialCluster"/>
    <dgm:cxn modelId="{2B06E779-EEBF-47BF-81B1-C2BBE9A35F2E}" type="presOf" srcId="{AC8EA41A-43D8-47F6-838C-A5816B0B54FB}" destId="{77853213-CA69-41F8-B24C-2076BD92856C}" srcOrd="0" destOrd="0" presId="urn:microsoft.com/office/officeart/2008/layout/RadialCluster"/>
    <dgm:cxn modelId="{A8E66FC8-BB64-48A6-9CD9-1165059CFDC2}" type="presOf" srcId="{75042FF4-3A81-4084-82BA-E39F6FE9085F}" destId="{D9142153-2695-41FF-AAA9-A70E7935384E}" srcOrd="0" destOrd="0" presId="urn:microsoft.com/office/officeart/2008/layout/RadialCluster"/>
    <dgm:cxn modelId="{AB4CC61E-0CB6-4132-B37B-C673198C1B6E}" type="presOf" srcId="{97E29E54-6CA5-4F15-A761-7AAAF8B9265C}" destId="{E91B67F0-9EE2-4B7C-A8BC-EFD3A3E78F83}" srcOrd="0" destOrd="0" presId="urn:microsoft.com/office/officeart/2008/layout/RadialCluster"/>
    <dgm:cxn modelId="{7248FE87-F203-488D-AAB9-F2476324FA65}" srcId="{F86998F7-09FF-4676-A20E-375A847CEF0E}" destId="{96BC98CA-F877-49E3-8A31-477A042F1452}" srcOrd="2" destOrd="0" parTransId="{97E29E54-6CA5-4F15-A761-7AAAF8B9265C}" sibTransId="{9205C37D-DDC8-4772-903F-6025036E6F61}"/>
    <dgm:cxn modelId="{A92A39B0-A702-43AA-8415-DFE4C5F6B1E3}" type="presOf" srcId="{B29E8D22-3E6E-4F84-B8F0-5EBC909DE229}" destId="{BFDD1BB8-27F7-4839-AA3C-157D3CD490C6}" srcOrd="0" destOrd="0" presId="urn:microsoft.com/office/officeart/2008/layout/RadialCluster"/>
    <dgm:cxn modelId="{772BA199-3980-482C-9311-74170DAA3BE5}" srcId="{F86998F7-09FF-4676-A20E-375A847CEF0E}" destId="{B29E8D22-3E6E-4F84-B8F0-5EBC909DE229}" srcOrd="1" destOrd="0" parTransId="{90628630-E406-488C-BE96-EDD4EA0B311C}" sibTransId="{F10015FD-A243-466C-99A9-E7F661019689}"/>
    <dgm:cxn modelId="{0C8A520D-0343-4864-A7AF-46D1F6EBAE21}" type="presParOf" srcId="{D9142153-2695-41FF-AAA9-A70E7935384E}" destId="{7A1B20E9-FD34-447F-A364-309CBE90999E}" srcOrd="0" destOrd="0" presId="urn:microsoft.com/office/officeart/2008/layout/RadialCluster"/>
    <dgm:cxn modelId="{5CED331F-02B8-466A-B5D6-9FDB8D6CE499}" type="presParOf" srcId="{7A1B20E9-FD34-447F-A364-309CBE90999E}" destId="{A31246C2-6085-4A9D-9641-9971813ACD81}" srcOrd="0" destOrd="0" presId="urn:microsoft.com/office/officeart/2008/layout/RadialCluster"/>
    <dgm:cxn modelId="{8CF7465C-C34D-4751-802A-7591CEBFD3CF}" type="presParOf" srcId="{7A1B20E9-FD34-447F-A364-309CBE90999E}" destId="{CCB9AF6C-89CF-4CD7-A52F-9B9384F20F6E}" srcOrd="1" destOrd="0" presId="urn:microsoft.com/office/officeart/2008/layout/RadialCluster"/>
    <dgm:cxn modelId="{CEC9B515-C9F6-4287-951B-6D4DA75A11EB}" type="presParOf" srcId="{7A1B20E9-FD34-447F-A364-309CBE90999E}" destId="{77853213-CA69-41F8-B24C-2076BD92856C}" srcOrd="2" destOrd="0" presId="urn:microsoft.com/office/officeart/2008/layout/RadialCluster"/>
    <dgm:cxn modelId="{A5308799-AE5E-46FD-9215-77DB9E9FBCD4}" type="presParOf" srcId="{7A1B20E9-FD34-447F-A364-309CBE90999E}" destId="{21C59046-4333-4F2C-9400-F5E37BFB5EE3}" srcOrd="3" destOrd="0" presId="urn:microsoft.com/office/officeart/2008/layout/RadialCluster"/>
    <dgm:cxn modelId="{65C0F909-4DFF-40EB-BE8F-A960E3C79FBE}" type="presParOf" srcId="{7A1B20E9-FD34-447F-A364-309CBE90999E}" destId="{BFDD1BB8-27F7-4839-AA3C-157D3CD490C6}" srcOrd="4" destOrd="0" presId="urn:microsoft.com/office/officeart/2008/layout/RadialCluster"/>
    <dgm:cxn modelId="{34C0A745-FB57-4E74-B668-DE37B3EF016F}" type="presParOf" srcId="{7A1B20E9-FD34-447F-A364-309CBE90999E}" destId="{E91B67F0-9EE2-4B7C-A8BC-EFD3A3E78F83}" srcOrd="5" destOrd="0" presId="urn:microsoft.com/office/officeart/2008/layout/RadialCluster"/>
    <dgm:cxn modelId="{460DAF5B-3D6E-46B7-A02F-58C4DCBF90FC}" type="presParOf" srcId="{7A1B20E9-FD34-447F-A364-309CBE90999E}" destId="{E098C4C3-4B21-45C1-9A0E-28FCFB117F1C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38600-C0EC-4525-937A-1E2D80575656}">
      <dsp:nvSpPr>
        <dsp:cNvPr id="0" name=""/>
        <dsp:cNvSpPr/>
      </dsp:nvSpPr>
      <dsp:spPr>
        <a:xfrm>
          <a:off x="3811509" y="2819763"/>
          <a:ext cx="2128339" cy="113788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161FD4"/>
              </a:solidFill>
              <a:cs typeface="Andalus" panose="02020603050405020304" pitchFamily="18" charset="-78"/>
            </a:rPr>
            <a:t>Бюджет поселения</a:t>
          </a:r>
          <a:endParaRPr lang="ru-RU" sz="2000" b="1" kern="1200" dirty="0">
            <a:solidFill>
              <a:srgbClr val="161FD4"/>
            </a:solidFill>
            <a:cs typeface="Andalus" panose="02020603050405020304" pitchFamily="18" charset="-78"/>
          </a:endParaRPr>
        </a:p>
      </dsp:txBody>
      <dsp:txXfrm>
        <a:off x="3867056" y="2875310"/>
        <a:ext cx="2017245" cy="1026792"/>
      </dsp:txXfrm>
    </dsp:sp>
    <dsp:sp modelId="{D71466FF-E194-4624-890B-7AA25F43DD08}">
      <dsp:nvSpPr>
        <dsp:cNvPr id="0" name=""/>
        <dsp:cNvSpPr/>
      </dsp:nvSpPr>
      <dsp:spPr>
        <a:xfrm rot="17796686">
          <a:off x="4693862" y="2063677"/>
          <a:ext cx="169134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9134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D5F08-DDDB-4012-80C4-23ADEE989881}">
      <dsp:nvSpPr>
        <dsp:cNvPr id="0" name=""/>
        <dsp:cNvSpPr/>
      </dsp:nvSpPr>
      <dsp:spPr>
        <a:xfrm>
          <a:off x="3854712" y="205280"/>
          <a:ext cx="4679534" cy="110231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Культура – </a:t>
          </a:r>
          <a:r>
            <a:rPr lang="en-US" sz="1800" b="1" kern="1200" dirty="0" smtClean="0">
              <a:solidFill>
                <a:schemeClr val="tx2">
                  <a:lumMod val="75000"/>
                </a:schemeClr>
              </a:solidFill>
            </a:rPr>
            <a:t>2 386.5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тыс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. рублей</a:t>
          </a:r>
          <a:endParaRPr lang="en-US" sz="1800" b="1" kern="1200" dirty="0" smtClean="0">
            <a:solidFill>
              <a:schemeClr val="tx2">
                <a:lumMod val="75000"/>
              </a:schemeClr>
            </a:solidFill>
          </a:endParaRP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2">
                <a:lumMod val="75000"/>
              </a:schemeClr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75000"/>
                </a:schemeClr>
              </a:solidFill>
            </a:rPr>
            <a:t>                </a:t>
          </a:r>
          <a:r>
            <a:rPr lang="ru-RU" sz="1600" i="1" kern="1200" dirty="0" smtClean="0">
              <a:solidFill>
                <a:schemeClr val="tx2">
                  <a:lumMod val="75000"/>
                </a:schemeClr>
              </a:solidFill>
            </a:rPr>
            <a:t>МБУК «Гуково-</a:t>
          </a:r>
          <a:r>
            <a:rPr lang="ru-RU" sz="1600" i="1" kern="1200" dirty="0" err="1" smtClean="0">
              <a:solidFill>
                <a:schemeClr val="tx2">
                  <a:lumMod val="75000"/>
                </a:schemeClr>
              </a:solidFill>
            </a:rPr>
            <a:t>Гнилушевский</a:t>
          </a:r>
          <a:r>
            <a:rPr lang="ru-RU" sz="1600" i="1" kern="1200" dirty="0" smtClean="0">
              <a:solidFill>
                <a:schemeClr val="tx2">
                  <a:lumMod val="75000"/>
                </a:schemeClr>
              </a:solidFill>
            </a:rPr>
            <a:t> СДК»</a:t>
          </a:r>
        </a:p>
      </dsp:txBody>
      <dsp:txXfrm>
        <a:off x="3908522" y="259090"/>
        <a:ext cx="4571914" cy="994691"/>
      </dsp:txXfrm>
    </dsp:sp>
    <dsp:sp modelId="{AC500470-1130-43F5-BBFB-6626C877A64B}">
      <dsp:nvSpPr>
        <dsp:cNvPr id="0" name=""/>
        <dsp:cNvSpPr/>
      </dsp:nvSpPr>
      <dsp:spPr>
        <a:xfrm rot="1627005">
          <a:off x="5910729" y="4054411"/>
          <a:ext cx="5298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982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94500-EAF9-4E2C-BB19-3562131DEBFC}">
      <dsp:nvSpPr>
        <dsp:cNvPr id="0" name=""/>
        <dsp:cNvSpPr/>
      </dsp:nvSpPr>
      <dsp:spPr>
        <a:xfrm>
          <a:off x="5347026" y="4175161"/>
          <a:ext cx="3315825" cy="60785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ЖКХ</a:t>
          </a:r>
          <a:r>
            <a:rPr lang="ru-RU" sz="3400" kern="1200" dirty="0" smtClean="0"/>
            <a:t> 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– </a:t>
          </a:r>
          <a:r>
            <a:rPr lang="en-US" sz="1800" b="1" kern="1200" dirty="0" smtClean="0">
              <a:solidFill>
                <a:schemeClr val="tx2">
                  <a:lumMod val="75000"/>
                </a:schemeClr>
              </a:solidFill>
            </a:rPr>
            <a:t>1 561.6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тыс. рублей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376699" y="4204834"/>
        <a:ext cx="3256479" cy="548512"/>
      </dsp:txXfrm>
    </dsp:sp>
    <dsp:sp modelId="{0155D01D-32C2-41AA-9D2F-BA8F2FD5166C}">
      <dsp:nvSpPr>
        <dsp:cNvPr id="0" name=""/>
        <dsp:cNvSpPr/>
      </dsp:nvSpPr>
      <dsp:spPr>
        <a:xfrm rot="11471119">
          <a:off x="3316041" y="3129762"/>
          <a:ext cx="50021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021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18A18-6C04-456F-99A8-F3DF6D44ACD1}">
      <dsp:nvSpPr>
        <dsp:cNvPr id="0" name=""/>
        <dsp:cNvSpPr/>
      </dsp:nvSpPr>
      <dsp:spPr>
        <a:xfrm>
          <a:off x="120040" y="2291481"/>
          <a:ext cx="3200751" cy="94661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  Дорожное</a:t>
          </a:r>
          <a:r>
            <a:rPr lang="ru-RU" sz="1800" kern="1200" dirty="0" smtClean="0"/>
            <a:t> 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хозяйство –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                    </a:t>
          </a:r>
          <a:r>
            <a:rPr lang="en-US" sz="1800" b="1" kern="1200" dirty="0" smtClean="0">
              <a:solidFill>
                <a:schemeClr val="tx2">
                  <a:lumMod val="75000"/>
                </a:schemeClr>
              </a:solidFill>
            </a:rPr>
            <a:t>627.5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тыс. рублей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66250" y="2337691"/>
        <a:ext cx="3108331" cy="854194"/>
      </dsp:txXfrm>
    </dsp:sp>
    <dsp:sp modelId="{533923B8-FA76-42A8-8F03-3B6E5D511A44}">
      <dsp:nvSpPr>
        <dsp:cNvPr id="0" name=""/>
        <dsp:cNvSpPr/>
      </dsp:nvSpPr>
      <dsp:spPr>
        <a:xfrm rot="8353554">
          <a:off x="2117687" y="4737447"/>
          <a:ext cx="23880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8806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C4799-B3A9-46CC-8E27-326F374BBCF0}">
      <dsp:nvSpPr>
        <dsp:cNvPr id="0" name=""/>
        <dsp:cNvSpPr/>
      </dsp:nvSpPr>
      <dsp:spPr>
        <a:xfrm>
          <a:off x="323536" y="5517243"/>
          <a:ext cx="3270956" cy="77352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80975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Социальная политика – </a:t>
          </a:r>
        </a:p>
        <a:p>
          <a:pPr marL="180975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2">
                  <a:lumMod val="75000"/>
                </a:schemeClr>
              </a:solidFill>
            </a:rPr>
            <a:t>180.7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тыс. рублей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61296" y="5555003"/>
        <a:ext cx="3195436" cy="6980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246C2-6085-4A9D-9641-9971813ACD81}">
      <dsp:nvSpPr>
        <dsp:cNvPr id="0" name=""/>
        <dsp:cNvSpPr/>
      </dsp:nvSpPr>
      <dsp:spPr>
        <a:xfrm>
          <a:off x="3336566" y="2523939"/>
          <a:ext cx="2489453" cy="2489453"/>
        </a:xfrm>
        <a:prstGeom prst="roundRect">
          <a:avLst/>
        </a:prstGeom>
        <a:solidFill>
          <a:srgbClr val="FFFF00"/>
        </a:solidFill>
        <a:ln>
          <a:solidFill>
            <a:srgbClr val="0070C0"/>
          </a:solidFill>
        </a:ln>
        <a:effectLst>
          <a:glow rad="635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161FD4"/>
              </a:solidFill>
            </a:rPr>
            <a:t>ЖКХ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161FD4"/>
              </a:solidFill>
            </a:rPr>
            <a:t>1 561.6</a:t>
          </a:r>
          <a:r>
            <a:rPr lang="ru-RU" sz="2000" b="1" kern="1200" dirty="0" smtClean="0">
              <a:solidFill>
                <a:srgbClr val="161FD4"/>
              </a:solidFill>
            </a:rPr>
            <a:t> </a:t>
          </a:r>
          <a:r>
            <a:rPr lang="ru-RU" sz="2000" b="1" kern="1200" dirty="0" smtClean="0">
              <a:solidFill>
                <a:srgbClr val="161FD4"/>
              </a:solidFill>
            </a:rPr>
            <a:t>тыс. рублей</a:t>
          </a:r>
          <a:endParaRPr lang="ru-RU" sz="2000" b="1" kern="1200" dirty="0">
            <a:solidFill>
              <a:srgbClr val="161FD4"/>
            </a:solidFill>
          </a:endParaRPr>
        </a:p>
      </dsp:txBody>
      <dsp:txXfrm>
        <a:off x="3458091" y="2645464"/>
        <a:ext cx="2246403" cy="2246403"/>
      </dsp:txXfrm>
    </dsp:sp>
    <dsp:sp modelId="{CCB9AF6C-89CF-4CD7-A52F-9B9384F20F6E}">
      <dsp:nvSpPr>
        <dsp:cNvPr id="0" name=""/>
        <dsp:cNvSpPr/>
      </dsp:nvSpPr>
      <dsp:spPr>
        <a:xfrm rot="19058994">
          <a:off x="5755026" y="2450790"/>
          <a:ext cx="54410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4104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53213-CA69-41F8-B24C-2076BD92856C}">
      <dsp:nvSpPr>
        <dsp:cNvPr id="0" name=""/>
        <dsp:cNvSpPr/>
      </dsp:nvSpPr>
      <dsp:spPr>
        <a:xfrm>
          <a:off x="6228136" y="11249"/>
          <a:ext cx="2448320" cy="2280824"/>
        </a:xfrm>
        <a:prstGeom prst="roundRect">
          <a:avLst/>
        </a:prstGeom>
        <a:solidFill>
          <a:srgbClr val="FFC000"/>
        </a:solidFill>
        <a:ln>
          <a:solidFill>
            <a:srgbClr val="0070C0"/>
          </a:solidFill>
        </a:ln>
        <a:effectLst>
          <a:glow rad="1397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7030A0"/>
              </a:solidFill>
            </a:rPr>
            <a:t>Жилищное хозяйство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7030A0"/>
              </a:solidFill>
            </a:rPr>
            <a:t>264.5</a:t>
          </a:r>
          <a:r>
            <a:rPr lang="ru-RU" sz="2000" b="1" kern="1200" dirty="0" smtClean="0">
              <a:solidFill>
                <a:srgbClr val="7030A0"/>
              </a:solidFill>
            </a:rPr>
            <a:t> </a:t>
          </a:r>
          <a:endParaRPr lang="ru-RU" sz="2000" b="1" kern="1200" dirty="0" smtClean="0">
            <a:solidFill>
              <a:srgbClr val="7030A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7030A0"/>
              </a:solidFill>
            </a:rPr>
            <a:t>тыс. рублей</a:t>
          </a:r>
          <a:endParaRPr lang="ru-RU" sz="2000" b="1" kern="1200" dirty="0">
            <a:solidFill>
              <a:srgbClr val="7030A0"/>
            </a:solidFill>
          </a:endParaRPr>
        </a:p>
      </dsp:txBody>
      <dsp:txXfrm>
        <a:off x="6339477" y="122590"/>
        <a:ext cx="2225638" cy="2058142"/>
      </dsp:txXfrm>
    </dsp:sp>
    <dsp:sp modelId="{21C59046-4333-4F2C-9400-F5E37BFB5EE3}">
      <dsp:nvSpPr>
        <dsp:cNvPr id="0" name=""/>
        <dsp:cNvSpPr/>
      </dsp:nvSpPr>
      <dsp:spPr>
        <a:xfrm rot="1785050">
          <a:off x="5763949" y="4713793"/>
          <a:ext cx="94183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41834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D1BB8-27F7-4839-AA3C-157D3CD490C6}">
      <dsp:nvSpPr>
        <dsp:cNvPr id="0" name=""/>
        <dsp:cNvSpPr/>
      </dsp:nvSpPr>
      <dsp:spPr>
        <a:xfrm>
          <a:off x="6643713" y="4424354"/>
          <a:ext cx="2442021" cy="2442021"/>
        </a:xfrm>
        <a:prstGeom prst="roundRect">
          <a:avLst/>
        </a:prstGeom>
        <a:solidFill>
          <a:srgbClr val="CCCC00"/>
        </a:solidFill>
        <a:ln>
          <a:solidFill>
            <a:schemeClr val="accent3">
              <a:lumMod val="75000"/>
            </a:schemeClr>
          </a:solidFill>
        </a:ln>
        <a:effectLst>
          <a:glow rad="1397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066925" algn="l"/>
            </a:tabLst>
          </a:pPr>
          <a:r>
            <a:rPr lang="ru-RU" sz="1950" b="1" kern="1200" dirty="0" smtClean="0">
              <a:solidFill>
                <a:srgbClr val="C00000"/>
              </a:solidFill>
            </a:rPr>
            <a:t>Благоустройство</a:t>
          </a:r>
        </a:p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50" b="1" kern="1200" dirty="0" smtClean="0">
              <a:solidFill>
                <a:srgbClr val="C00000"/>
              </a:solidFill>
            </a:rPr>
            <a:t>865.3</a:t>
          </a:r>
          <a:endParaRPr lang="ru-RU" sz="1950" b="1" kern="1200" dirty="0" smtClean="0">
            <a:solidFill>
              <a:srgbClr val="C00000"/>
            </a:solidFill>
          </a:endParaRPr>
        </a:p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b="1" kern="1200" dirty="0" smtClean="0">
              <a:solidFill>
                <a:srgbClr val="C00000"/>
              </a:solidFill>
            </a:rPr>
            <a:t>тыс. рублей</a:t>
          </a:r>
          <a:endParaRPr lang="ru-RU" sz="1950" b="1" kern="1200" dirty="0">
            <a:solidFill>
              <a:srgbClr val="C00000"/>
            </a:solidFill>
          </a:endParaRPr>
        </a:p>
      </dsp:txBody>
      <dsp:txXfrm>
        <a:off x="6762923" y="4543564"/>
        <a:ext cx="2203601" cy="2203601"/>
      </dsp:txXfrm>
    </dsp:sp>
    <dsp:sp modelId="{E91B67F0-9EE2-4B7C-A8BC-EFD3A3E78F83}">
      <dsp:nvSpPr>
        <dsp:cNvPr id="0" name=""/>
        <dsp:cNvSpPr/>
      </dsp:nvSpPr>
      <dsp:spPr>
        <a:xfrm rot="9020574">
          <a:off x="2374596" y="4732087"/>
          <a:ext cx="10293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29393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8C4C3-4B21-45C1-9A0E-28FCFB117F1C}">
      <dsp:nvSpPr>
        <dsp:cNvPr id="0" name=""/>
        <dsp:cNvSpPr/>
      </dsp:nvSpPr>
      <dsp:spPr>
        <a:xfrm>
          <a:off x="0" y="4460993"/>
          <a:ext cx="2442021" cy="2442021"/>
        </a:xfrm>
        <a:prstGeom prst="roundRect">
          <a:avLst/>
        </a:prstGeom>
        <a:solidFill>
          <a:srgbClr val="FF99FF"/>
        </a:solidFill>
        <a:ln>
          <a:solidFill>
            <a:srgbClr val="0070C0"/>
          </a:solidFill>
        </a:ln>
        <a:effectLst>
          <a:glow rad="1397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Коммунальное хозяйство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6">
                  <a:lumMod val="50000"/>
                </a:schemeClr>
              </a:solidFill>
            </a:rPr>
            <a:t>431.8</a:t>
          </a:r>
          <a:endParaRPr lang="ru-RU" sz="2000" b="1" kern="1200" dirty="0" smtClean="0">
            <a:solidFill>
              <a:schemeClr val="accent6">
                <a:lumMod val="50000"/>
              </a:schemeClr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endParaRPr lang="ru-RU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19210" y="4580203"/>
        <a:ext cx="2203601" cy="2203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0.26375</cdr:x>
      <cdr:y>0.86667</cdr:y>
    </cdr:from>
    <cdr:to>
      <cdr:x>0.36375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1760" y="60212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0.02751</cdr:x>
      <cdr:y>0.82949</cdr:y>
    </cdr:from>
    <cdr:to>
      <cdr:x>0.12751</cdr:x>
      <cdr:y>0.92733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2865" y="5688632"/>
          <a:ext cx="1173629" cy="670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161FD4"/>
              </a:solidFill>
            </a:rPr>
            <a:t>Расходы бюджета всего – </a:t>
          </a:r>
          <a:r>
            <a:rPr lang="en-US" sz="1400" b="1" dirty="0" smtClean="0">
              <a:solidFill>
                <a:srgbClr val="161FD4"/>
              </a:solidFill>
            </a:rPr>
            <a:t>9 461.6 </a:t>
          </a:r>
          <a:r>
            <a:rPr lang="ru-RU" sz="1400" b="1" dirty="0" smtClean="0">
              <a:solidFill>
                <a:srgbClr val="161FD4"/>
              </a:solidFill>
            </a:rPr>
            <a:t>тыс</a:t>
          </a:r>
          <a:r>
            <a:rPr lang="ru-RU" sz="1400" b="1" dirty="0" smtClean="0">
              <a:solidFill>
                <a:srgbClr val="161FD4"/>
              </a:solidFill>
            </a:rPr>
            <a:t>. рублей</a:t>
          </a:r>
          <a:endParaRPr lang="ru-RU" sz="1400" b="1" dirty="0">
            <a:solidFill>
              <a:srgbClr val="161FD4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0.84382</cdr:x>
      <cdr:y>0.09051</cdr:y>
    </cdr:from>
    <cdr:to>
      <cdr:x>0.98847</cdr:x>
      <cdr:y>0.22985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60841" y="620688"/>
          <a:ext cx="1296144" cy="955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/>
            <a:t>т</a:t>
          </a:r>
          <a:r>
            <a:rPr lang="ru-RU" sz="1200" b="1" dirty="0" smtClean="0"/>
            <a:t>ыс. рублей</a:t>
          </a:r>
          <a:endParaRPr lang="ru-RU" sz="12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i="1" dirty="0" smtClean="0">
              <a:latin typeface="Arial Narrow" panose="020B0606020202030204" pitchFamily="34" charset="0"/>
            </a:endParaRPr>
          </a:p>
          <a:p>
            <a:endParaRPr lang="ru-RU" i="1" dirty="0">
              <a:latin typeface="Arial Narrow" panose="020B0606020202030204" pitchFamily="34" charset="0"/>
            </a:endParaRPr>
          </a:p>
          <a:p>
            <a:endParaRPr lang="ru-RU" i="1" dirty="0" smtClean="0">
              <a:latin typeface="Arial Narrow" panose="020B0606020202030204" pitchFamily="34" charset="0"/>
            </a:endParaRPr>
          </a:p>
          <a:p>
            <a:r>
              <a:rPr lang="ru-RU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                                      </a:t>
            </a:r>
          </a:p>
          <a:p>
            <a:endParaRPr lang="ru-RU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r>
              <a:rPr lang="ru-RU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                                     </a:t>
            </a:r>
            <a:endParaRPr lang="en-US" b="1" i="1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en-US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r>
              <a:rPr lang="ru-RU" b="1" i="1" dirty="0" smtClean="0"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     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Отчет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об исполнении бюджета</a:t>
            </a:r>
            <a:endParaRPr lang="en-US" sz="28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 Гуково-Гнилушевского сельского поселения  </a:t>
            </a:r>
            <a:endParaRPr lang="en-US" sz="28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Красносулинского района </a:t>
            </a:r>
          </a:p>
          <a:p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201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8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latin typeface="Arial Narrow" panose="020B0606020202030204" pitchFamily="34" charset="0"/>
              </a:rPr>
              <a:t>год</a:t>
            </a:r>
            <a:endParaRPr lang="ru-RU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3" y="252412"/>
            <a:ext cx="5327700" cy="391794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1651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/>
          <a:p>
            <a:pPr marL="0" indent="0" algn="ctr"/>
            <a:r>
              <a:rPr lang="ru-RU" sz="3100" b="1" dirty="0">
                <a:solidFill>
                  <a:srgbClr val="C00000"/>
                </a:solidFill>
              </a:rPr>
              <a:t>Муниципальные программы</a:t>
            </a:r>
            <a:r>
              <a:rPr lang="ru-RU" sz="6000" b="1" dirty="0">
                <a:solidFill>
                  <a:srgbClr val="C00000"/>
                </a:solidFill>
              </a:rPr>
              <a:t/>
            </a:r>
            <a:br>
              <a:rPr lang="ru-RU" sz="6000" b="1" dirty="0">
                <a:solidFill>
                  <a:srgbClr val="C00000"/>
                </a:solidFill>
              </a:rPr>
            </a:br>
            <a:r>
              <a:rPr lang="ru-RU" sz="1800" b="1" dirty="0"/>
              <a:t>Расходы на реализацию муниципальных программ Гуково-Гнилушевского сельского поселения составили </a:t>
            </a:r>
            <a:r>
              <a:rPr lang="en-US" sz="1800" b="1" dirty="0" smtClean="0"/>
              <a:t>5 255.2 </a:t>
            </a:r>
            <a:r>
              <a:rPr lang="ru-RU" sz="1800" b="1" dirty="0" smtClean="0"/>
              <a:t>тыс</a:t>
            </a:r>
            <a:r>
              <a:rPr lang="ru-RU" sz="1800" b="1" dirty="0"/>
              <a:t>. </a:t>
            </a:r>
            <a:r>
              <a:rPr lang="ru-RU" sz="1800" b="1" dirty="0" smtClean="0"/>
              <a:t>руб.</a:t>
            </a:r>
            <a:endParaRPr lang="ru-RU" sz="1800" b="1" dirty="0"/>
          </a:p>
        </p:txBody>
      </p:sp>
      <p:graphicFrame>
        <p:nvGraphicFramePr>
          <p:cNvPr id="19" name="Объект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245191"/>
              </p:ext>
            </p:extLst>
          </p:nvPr>
        </p:nvGraphicFramePr>
        <p:xfrm>
          <a:off x="0" y="1124744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170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Итоги исполнения бюджета 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Гуково-Гнилушевского сельского поселения Красносулинского района за </a:t>
            </a:r>
            <a:r>
              <a:rPr lang="ru-RU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20</a:t>
            </a:r>
            <a:r>
              <a:rPr lang="en-US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16</a:t>
            </a:r>
            <a:r>
              <a:rPr lang="ru-RU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– </a:t>
            </a:r>
            <a:r>
              <a:rPr lang="ru-RU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201</a:t>
            </a:r>
            <a:r>
              <a:rPr lang="en-US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8</a:t>
            </a:r>
            <a:r>
              <a:rPr lang="ru-RU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годы</a:t>
            </a:r>
            <a:endParaRPr lang="ru-RU" sz="2800" b="1" dirty="0">
              <a:solidFill>
                <a:srgbClr val="7030A0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80255294"/>
              </p:ext>
            </p:extLst>
          </p:nvPr>
        </p:nvGraphicFramePr>
        <p:xfrm>
          <a:off x="107504" y="1484784"/>
          <a:ext cx="892899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453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Shruti" panose="020B0502040204020203" pitchFamily="34" charset="0"/>
              </a:rPr>
              <a:t>Доходы бюджета 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Shruti" panose="020B0502040204020203" pitchFamily="34" charset="0"/>
              </a:rPr>
              <a:t>Гуково-Гнилушевского сельского поселения </a:t>
            </a:r>
          </a:p>
          <a:p>
            <a:r>
              <a:rPr lang="ru-RU" sz="1400" b="1" dirty="0"/>
              <a:t>Общий объем доходов:</a:t>
            </a:r>
            <a:endParaRPr lang="ru-RU" sz="1400" dirty="0"/>
          </a:p>
          <a:p>
            <a:r>
              <a:rPr lang="ru-RU" sz="1400" b="1" dirty="0" smtClean="0"/>
              <a:t>201</a:t>
            </a:r>
            <a:r>
              <a:rPr lang="en-US" sz="1400" b="1" dirty="0" smtClean="0"/>
              <a:t>6</a:t>
            </a:r>
            <a:r>
              <a:rPr lang="ru-RU" sz="1400" b="1" dirty="0" smtClean="0"/>
              <a:t> </a:t>
            </a:r>
            <a:r>
              <a:rPr lang="ru-RU" sz="1400" b="1" dirty="0"/>
              <a:t>год – </a:t>
            </a:r>
            <a:r>
              <a:rPr lang="en-US" sz="1400" b="1" dirty="0" smtClean="0"/>
              <a:t>13020.3 </a:t>
            </a:r>
            <a:r>
              <a:rPr lang="ru-RU" sz="1400" b="1" dirty="0" smtClean="0"/>
              <a:t>тыс</a:t>
            </a:r>
            <a:r>
              <a:rPr lang="ru-RU" sz="1400" b="1" dirty="0"/>
              <a:t>. рублей</a:t>
            </a:r>
            <a:endParaRPr lang="ru-RU" sz="1400" dirty="0"/>
          </a:p>
          <a:p>
            <a:r>
              <a:rPr lang="ru-RU" sz="1400" b="1" dirty="0" smtClean="0"/>
              <a:t>201</a:t>
            </a:r>
            <a:r>
              <a:rPr lang="en-US" sz="1400" b="1" dirty="0" smtClean="0"/>
              <a:t>7</a:t>
            </a:r>
            <a:r>
              <a:rPr lang="ru-RU" sz="1400" b="1" dirty="0" smtClean="0"/>
              <a:t> </a:t>
            </a:r>
            <a:r>
              <a:rPr lang="ru-RU" sz="1400" b="1" dirty="0"/>
              <a:t>год – </a:t>
            </a:r>
            <a:r>
              <a:rPr lang="en-US" sz="1400" b="1" dirty="0" smtClean="0"/>
              <a:t>10759.5</a:t>
            </a:r>
            <a:r>
              <a:rPr lang="ru-RU" sz="1400" b="1" dirty="0" smtClean="0"/>
              <a:t> </a:t>
            </a:r>
            <a:r>
              <a:rPr lang="ru-RU" sz="1400" b="1" dirty="0"/>
              <a:t>тыс. </a:t>
            </a:r>
            <a:r>
              <a:rPr lang="ru-RU" sz="1400" b="1" dirty="0" smtClean="0"/>
              <a:t>рублей</a:t>
            </a:r>
          </a:p>
          <a:p>
            <a:r>
              <a:rPr lang="ru-RU" sz="1400" b="1" dirty="0" smtClean="0"/>
              <a:t>2017 год – </a:t>
            </a:r>
            <a:r>
              <a:rPr lang="en-US" sz="1400" b="1" dirty="0" smtClean="0"/>
              <a:t>9469.3</a:t>
            </a:r>
            <a:r>
              <a:rPr lang="ru-RU" sz="1400" b="1" dirty="0" smtClean="0"/>
              <a:t> </a:t>
            </a:r>
            <a:r>
              <a:rPr lang="en-US" sz="1400" b="1" dirty="0" smtClean="0"/>
              <a:t> </a:t>
            </a:r>
            <a:r>
              <a:rPr lang="ru-RU" sz="1400" b="1" dirty="0" smtClean="0"/>
              <a:t>тыс</a:t>
            </a:r>
            <a:r>
              <a:rPr lang="ru-RU" sz="1400" b="1" dirty="0" smtClean="0"/>
              <a:t>. рублей</a:t>
            </a:r>
            <a:endParaRPr lang="ru-RU" sz="1400" dirty="0"/>
          </a:p>
          <a:p>
            <a:pPr marL="0" indent="0" algn="ctr">
              <a:buNone/>
            </a:pPr>
            <a:endParaRPr lang="ru-RU" sz="1400" b="1" dirty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Shruti" panose="020B0502040204020203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45712739"/>
              </p:ext>
            </p:extLst>
          </p:nvPr>
        </p:nvGraphicFramePr>
        <p:xfrm>
          <a:off x="2915816" y="1052736"/>
          <a:ext cx="612068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02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161FD4"/>
                </a:solidFill>
                <a:latin typeface="Century" panose="02040604050505020304" pitchFamily="18" charset="0"/>
              </a:rPr>
              <a:t>Структура доходов бюджета поселения за </a:t>
            </a:r>
            <a:r>
              <a:rPr lang="ru-RU" sz="2800" b="1" dirty="0" smtClean="0">
                <a:solidFill>
                  <a:srgbClr val="161FD4"/>
                </a:solidFill>
                <a:latin typeface="Century" panose="02040604050505020304" pitchFamily="18" charset="0"/>
              </a:rPr>
              <a:t>201</a:t>
            </a:r>
            <a:r>
              <a:rPr lang="en-US" sz="2800" b="1" dirty="0" smtClean="0">
                <a:solidFill>
                  <a:srgbClr val="161FD4"/>
                </a:solidFill>
                <a:latin typeface="Century" panose="02040604050505020304" pitchFamily="18" charset="0"/>
              </a:rPr>
              <a:t>8</a:t>
            </a:r>
            <a:r>
              <a:rPr lang="ru-RU" sz="2800" b="1" dirty="0" smtClean="0">
                <a:solidFill>
                  <a:srgbClr val="161FD4"/>
                </a:solidFill>
                <a:latin typeface="Century" panose="02040604050505020304" pitchFamily="18" charset="0"/>
              </a:rPr>
              <a:t> </a:t>
            </a:r>
            <a:r>
              <a:rPr lang="ru-RU" sz="2800" b="1" dirty="0" smtClean="0">
                <a:solidFill>
                  <a:srgbClr val="161FD4"/>
                </a:solidFill>
                <a:latin typeface="Century" panose="02040604050505020304" pitchFamily="18" charset="0"/>
              </a:rPr>
              <a:t>год</a:t>
            </a:r>
          </a:p>
          <a:p>
            <a:pPr marL="0" indent="0" algn="r">
              <a:buNone/>
            </a:pPr>
            <a:r>
              <a:rPr lang="ru-RU" sz="1400" b="1" dirty="0" smtClean="0">
                <a:solidFill>
                  <a:srgbClr val="861879"/>
                </a:solidFill>
                <a:latin typeface="Century" panose="02040604050505020304" pitchFamily="18" charset="0"/>
              </a:rPr>
              <a:t>Налоговые и неналоговые доходы </a:t>
            </a:r>
            <a:r>
              <a:rPr lang="en-US" sz="1400" b="1" dirty="0" smtClean="0">
                <a:solidFill>
                  <a:srgbClr val="861879"/>
                </a:solidFill>
                <a:latin typeface="Century" panose="02040604050505020304" pitchFamily="18" charset="0"/>
              </a:rPr>
              <a:t>3099.9 </a:t>
            </a:r>
            <a:r>
              <a:rPr lang="ru-RU" sz="1400" b="1" dirty="0" smtClean="0">
                <a:solidFill>
                  <a:srgbClr val="861879"/>
                </a:solidFill>
                <a:latin typeface="Century" panose="02040604050505020304" pitchFamily="18" charset="0"/>
              </a:rPr>
              <a:t>тыс</a:t>
            </a:r>
            <a:r>
              <a:rPr lang="ru-RU" sz="1400" b="1" dirty="0" smtClean="0">
                <a:solidFill>
                  <a:srgbClr val="861879"/>
                </a:solidFill>
                <a:latin typeface="Century" panose="02040604050505020304" pitchFamily="18" charset="0"/>
              </a:rPr>
              <a:t>. рублей</a:t>
            </a:r>
            <a:endParaRPr lang="ru-RU" sz="1400" b="1" dirty="0">
              <a:solidFill>
                <a:srgbClr val="861879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754905"/>
              </p:ext>
            </p:extLst>
          </p:nvPr>
        </p:nvGraphicFramePr>
        <p:xfrm>
          <a:off x="0" y="836712"/>
          <a:ext cx="914400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0247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Расходы бюджета поселения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201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8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год по разделам                              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32222030"/>
              </p:ext>
            </p:extLst>
          </p:nvPr>
        </p:nvGraphicFramePr>
        <p:xfrm>
          <a:off x="971600" y="332656"/>
          <a:ext cx="1173628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8569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88388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6444208" y="476672"/>
            <a:ext cx="184457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0" name="Рисунок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61" y="3212976"/>
            <a:ext cx="2736304" cy="1865662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628800"/>
            <a:ext cx="2699792" cy="2271991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236" y="4869160"/>
            <a:ext cx="3203846" cy="172115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149400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CCFF99"/>
          </a:solidFill>
        </p:spPr>
        <p:txBody>
          <a:bodyPr anchor="t"/>
          <a:lstStyle/>
          <a:p>
            <a:pPr algn="ctr"/>
            <a:r>
              <a:rPr lang="ru-RU" dirty="0" smtClean="0"/>
              <a:t>Социальная политика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980728"/>
            <a:ext cx="3168352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 на выплату государственной пенсии за выслугу лет лицам, замещавшим муниципальные должности и должности муниципальной службы в Гуково-</a:t>
            </a:r>
            <a:r>
              <a:rPr lang="ru-RU" dirty="0"/>
              <a:t>Г</a:t>
            </a:r>
            <a:r>
              <a:rPr lang="ru-RU" dirty="0" smtClean="0"/>
              <a:t>нилушевском сельском поселении </a:t>
            </a:r>
            <a:r>
              <a:rPr lang="ru-RU" dirty="0" smtClean="0"/>
              <a:t>(</a:t>
            </a:r>
            <a:r>
              <a:rPr lang="en-US" dirty="0" smtClean="0"/>
              <a:t>180.7</a:t>
            </a:r>
            <a:r>
              <a:rPr lang="ru-RU" dirty="0" smtClean="0"/>
              <a:t> </a:t>
            </a:r>
            <a:r>
              <a:rPr lang="ru-RU" dirty="0" smtClean="0"/>
              <a:t>тыс. рублей)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8104" y="3789040"/>
            <a:ext cx="3528392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Резервный фонд Администрации Гуково-</a:t>
            </a:r>
            <a:r>
              <a:rPr lang="ru-RU" dirty="0" err="1" smtClean="0"/>
              <a:t>Гнилушевского</a:t>
            </a:r>
            <a:r>
              <a:rPr lang="ru-RU" dirty="0" smtClean="0"/>
              <a:t> сельского поселения на финансовое обеспечение непредвиденных расходов </a:t>
            </a:r>
            <a:endParaRPr lang="ru-RU" dirty="0"/>
          </a:p>
          <a:p>
            <a:pPr algn="ctr"/>
            <a:r>
              <a:rPr lang="ru-RU" dirty="0" smtClean="0"/>
              <a:t>(</a:t>
            </a:r>
            <a:r>
              <a:rPr lang="en-US" dirty="0" smtClean="0"/>
              <a:t>0.0</a:t>
            </a:r>
            <a:r>
              <a:rPr lang="ru-RU" dirty="0" smtClean="0"/>
              <a:t> </a:t>
            </a:r>
            <a:r>
              <a:rPr lang="ru-RU" dirty="0" smtClean="0"/>
              <a:t>тыс. рублей) </a:t>
            </a:r>
            <a:endParaRPr lang="ru-RU" dirty="0"/>
          </a:p>
        </p:txBody>
      </p:sp>
      <p:sp>
        <p:nvSpPr>
          <p:cNvPr id="14" name="Стрелка углом 13"/>
          <p:cNvSpPr/>
          <p:nvPr/>
        </p:nvSpPr>
        <p:spPr>
          <a:xfrm flipH="1" flipV="1">
            <a:off x="3419872" y="1196752"/>
            <a:ext cx="1070120" cy="1296144"/>
          </a:xfrm>
          <a:prstGeom prst="bentArrow">
            <a:avLst>
              <a:gd name="adj1" fmla="val 13295"/>
              <a:gd name="adj2" fmla="val 17938"/>
              <a:gd name="adj3" fmla="val 22659"/>
              <a:gd name="adj4" fmla="val 542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 углом 14"/>
          <p:cNvSpPr/>
          <p:nvPr/>
        </p:nvSpPr>
        <p:spPr>
          <a:xfrm flipV="1">
            <a:off x="4489992" y="1196752"/>
            <a:ext cx="838092" cy="3816424"/>
          </a:xfrm>
          <a:prstGeom prst="bentArrow">
            <a:avLst>
              <a:gd name="adj1" fmla="val 13295"/>
              <a:gd name="adj2" fmla="val 17938"/>
              <a:gd name="adj3" fmla="val 22659"/>
              <a:gd name="adj4" fmla="val 542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19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r">
              <a:buNone/>
            </a:pPr>
            <a:r>
              <a:rPr lang="ru-RU" b="1" dirty="0" smtClean="0"/>
              <a:t>Расходы на дорожное хозяйство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08369241"/>
              </p:ext>
            </p:extLst>
          </p:nvPr>
        </p:nvGraphicFramePr>
        <p:xfrm>
          <a:off x="107503" y="0"/>
          <a:ext cx="896028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203848" cy="2424302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5479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CCFF99"/>
          </a:solidFill>
        </p:spPr>
        <p:txBody>
          <a:bodyPr/>
          <a:lstStyle/>
          <a:p>
            <a:pPr marL="0" indent="0" algn="ctr">
              <a:buNone/>
            </a:pPr>
            <a:endParaRPr lang="ru-RU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dirty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dirty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dirty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ru-RU" sz="1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86" y="188640"/>
            <a:ext cx="3027948" cy="2088232"/>
          </a:xfrm>
          <a:prstGeom prst="rect">
            <a:avLst/>
          </a:prstGeom>
          <a:effectLst>
            <a:softEdge rad="127000"/>
          </a:effec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1419864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060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1027</TotalTime>
  <Words>279</Words>
  <Application>Microsoft Office PowerPoint</Application>
  <PresentationFormat>Экран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Социальная политика</vt:lpstr>
      <vt:lpstr>Презентация PowerPoint</vt:lpstr>
      <vt:lpstr>Презентация PowerPoint</vt:lpstr>
      <vt:lpstr>Муниципальные программы Расходы на реализацию муниципальных программ Гуково-Гнилушевского сельского поселения составили 5 255.2 тыс. руб.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101</cp:revision>
  <dcterms:created xsi:type="dcterms:W3CDTF">2016-06-01T12:10:28Z</dcterms:created>
  <dcterms:modified xsi:type="dcterms:W3CDTF">2019-05-24T12:32:17Z</dcterms:modified>
</cp:coreProperties>
</file>